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51" r:id="rId1"/>
  </p:sldMasterIdLst>
  <p:notesMasterIdLst>
    <p:notesMasterId r:id="rId2"/>
  </p:notesMasterIdLst>
  <p:sldIdLst>
    <p:sldId id="314" r:id="rId3"/>
    <p:sldId id="305" r:id="rId4"/>
    <p:sldId id="348" r:id="rId5"/>
    <p:sldId id="349" r:id="rId6"/>
    <p:sldId id="351" r:id="rId7"/>
    <p:sldId id="352" r:id="rId8"/>
    <p:sldId id="353" r:id="rId9"/>
    <p:sldId id="317" r:id="rId10"/>
    <p:sldId id="318" r:id="rId11"/>
    <p:sldId id="320" r:id="rId12"/>
    <p:sldId id="354" r:id="rId13"/>
    <p:sldId id="326" r:id="rId14"/>
    <p:sldId id="312" r:id="rId15"/>
    <p:sldId id="328" r:id="rId16"/>
    <p:sldId id="329" r:id="rId17"/>
    <p:sldId id="345" r:id="rId18"/>
    <p:sldId id="347" r:id="rId19"/>
    <p:sldId id="332" r:id="rId20"/>
    <p:sldId id="333" r:id="rId21"/>
    <p:sldId id="327" r:id="rId22"/>
    <p:sldId id="336" r:id="rId23"/>
    <p:sldId id="335" r:id="rId24"/>
    <p:sldId id="337" r:id="rId25"/>
    <p:sldId id="341" r:id="rId26"/>
    <p:sldId id="342" r:id="rId2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id="{A39F7D96-D2DD-4861-9663-AF5C6A020322}" name="기본 구역">
          <p14:sldIdLst>
            <p14:sldId id="314"/>
            <p14:sldId id="305"/>
          </p14:sldIdLst>
        </p14:section>
        <p14:section id="{CFCE88F8-DE3A-44C0-A812-3C4FF81ABC8B}" name="제목 없는 구역">
          <p14:sldIdLst>
            <p14:sldId id="348"/>
            <p14:sldId id="349"/>
            <p14:sldId id="351"/>
            <p14:sldId id="352"/>
            <p14:sldId id="353"/>
            <p14:sldId id="317"/>
            <p14:sldId id="318"/>
            <p14:sldId id="320"/>
            <p14:sldId id="354"/>
            <p14:sldId id="326"/>
            <p14:sldId id="312"/>
            <p14:sldId id="328"/>
            <p14:sldId id="329"/>
            <p14:sldId id="345"/>
            <p14:sldId id="347"/>
            <p14:sldId id="332"/>
            <p14:sldId id="333"/>
            <p14:sldId id="327"/>
            <p14:sldId id="336"/>
            <p14:sldId id="335"/>
            <p14:sldId id="337"/>
            <p14:sldId id="341"/>
            <p14:sldId id="342"/>
          </p14:sldIdLst>
        </p14:section>
      </p14:sectionLst>
    </p:ext>
  </p:extLst>
</p:presentation>
</file>

<file path=ppt/commentAuthors.xml><?xml version="1.0" encoding="utf-8"?>
<p:cmAuthorLs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mAuthor id="1" name="Saebyeol Yu" initials="SY" lastIdx="1" clrIdx="0"/>
</p:cmAuthorLst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present/>
    <p:sldAll/>
    <p:penClr>
      <a:prstClr val="red"/>
    </p:penClr>
    <p:extLst>
      <p:ext uri="{2FDB2607-1784-4EEB-B798-7EB5836EED8A}">
        <p14:showMediaCtrls xmlns:p14="http://schemas.microsoft.com/office/powerpoint/2010/main" val="1"/>
      </p:ext>
    </p:extLst>
  </p:showPr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horzBarState="maximized">
    <p:restoredLeft sz="11024" autoAdjust="0"/>
    <p:restoredTop sz="94103" autoAdjust="0"/>
  </p:normalViewPr>
  <p:slideViewPr>
    <p:cSldViewPr snapToGrid="0">
      <p:cViewPr varScale="1">
        <p:scale>
          <a:sx n="100" d="100"/>
          <a:sy n="100" d="100"/>
        </p:scale>
        <p:origin x="702" y="96"/>
      </p:cViewPr>
      <p:guideLst>
        <p:guide orient="horz" pos="2157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slide" Target="slides/slide11.xml"  /><Relationship Id="rId14" Type="http://schemas.openxmlformats.org/officeDocument/2006/relationships/slide" Target="slides/slide12.xml"  /><Relationship Id="rId15" Type="http://schemas.openxmlformats.org/officeDocument/2006/relationships/slide" Target="slides/slide13.xml"  /><Relationship Id="rId16" Type="http://schemas.openxmlformats.org/officeDocument/2006/relationships/slide" Target="slides/slide14.xml"  /><Relationship Id="rId17" Type="http://schemas.openxmlformats.org/officeDocument/2006/relationships/slide" Target="slides/slide15.xml"  /><Relationship Id="rId18" Type="http://schemas.openxmlformats.org/officeDocument/2006/relationships/slide" Target="slides/slide16.xml"  /><Relationship Id="rId19" Type="http://schemas.openxmlformats.org/officeDocument/2006/relationships/slide" Target="slides/slide17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8.xml"  /><Relationship Id="rId21" Type="http://schemas.openxmlformats.org/officeDocument/2006/relationships/slide" Target="slides/slide19.xml"  /><Relationship Id="rId22" Type="http://schemas.openxmlformats.org/officeDocument/2006/relationships/slide" Target="slides/slide20.xml"  /><Relationship Id="rId23" Type="http://schemas.openxmlformats.org/officeDocument/2006/relationships/slide" Target="slides/slide21.xml"  /><Relationship Id="rId24" Type="http://schemas.openxmlformats.org/officeDocument/2006/relationships/slide" Target="slides/slide22.xml"  /><Relationship Id="rId25" Type="http://schemas.openxmlformats.org/officeDocument/2006/relationships/slide" Target="slides/slide23.xml"  /><Relationship Id="rId26" Type="http://schemas.openxmlformats.org/officeDocument/2006/relationships/slide" Target="slides/slide24.xml"  /><Relationship Id="rId27" Type="http://schemas.openxmlformats.org/officeDocument/2006/relationships/slide" Target="slides/slide25.xml"  /><Relationship Id="rId28" Type="http://schemas.openxmlformats.org/officeDocument/2006/relationships/commentAuthors" Target="commentAuthors.xml"  /><Relationship Id="rId29" Type="http://schemas.openxmlformats.org/officeDocument/2006/relationships/presProps" Target="presProps.xml"  /><Relationship Id="rId3" Type="http://schemas.openxmlformats.org/officeDocument/2006/relationships/slide" Target="slides/slide1.xml"  /><Relationship Id="rId30" Type="http://schemas.openxmlformats.org/officeDocument/2006/relationships/viewProps" Target="viewProps.xml"  /><Relationship Id="rId31" Type="http://schemas.openxmlformats.org/officeDocument/2006/relationships/theme" Target="theme/theme1.xml"  /><Relationship Id="rId32" Type="http://schemas.openxmlformats.org/officeDocument/2006/relationships/tableStyles" Target="tableStyles.xml"  /><Relationship Id="rId4" Type="http://schemas.openxmlformats.org/officeDocument/2006/relationships/slide" Target="slides/slide2.xml"  /><Relationship Id="rId5" Type="http://schemas.openxmlformats.org/officeDocument/2006/relationships/slide" Target="slides/slide3.xml"  /><Relationship Id="rId6" Type="http://schemas.openxmlformats.org/officeDocument/2006/relationships/slide" Target="slides/slide4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C3D06A40-F45E-462C-8051-8638B8FCF009}" type="datetime1">
              <a:rPr lang="ko-KR" altLang="en-US"/>
              <a:pPr lvl="0">
                <a:defRPr/>
              </a:pPr>
              <a:t>2021-11-23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 편집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7382AD6D-29F1-46E6-BD7F-5EA347D8DE5C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166915406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theme" Target="../theme/theme1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D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802882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9.jpe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0.png"  /><Relationship Id="rId4" Type="http://schemas.openxmlformats.org/officeDocument/2006/relationships/image" Target="../media/image11.jpeg"  /><Relationship Id="rId5" Type="http://schemas.openxmlformats.org/officeDocument/2006/relationships/image" Target="../media/image12.png"  /><Relationship Id="rId6" Type="http://schemas.openxmlformats.org/officeDocument/2006/relationships/image" Target="../media/image13.png"  /><Relationship Id="rId7" Type="http://schemas.openxmlformats.org/officeDocument/2006/relationships/image" Target="../media/image14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5.jpe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6.png"  /><Relationship Id="rId3" Type="http://schemas.openxmlformats.org/officeDocument/2006/relationships/image" Target="../media/image1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hyperlink" Target="https://www.yna.co.kr/view/AKR20201011058400530" TargetMode="External"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.png"  /><Relationship Id="rId3" Type="http://schemas.openxmlformats.org/officeDocument/2006/relationships/image" Target="../media/image3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5.png"  /><Relationship Id="rId3" Type="http://schemas.openxmlformats.org/officeDocument/2006/relationships/image" Target="../media/image6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8.png" 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C7F1">
            <a:alpha val="5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5861685" y="2866621"/>
            <a:ext cx="373380" cy="69382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endParaRPr lang="ko-KR" altLang="en-US" sz="4000" b="1" spc="-300">
              <a:solidFill>
                <a:schemeClr val="accent2"/>
              </a:solidFill>
              <a:latin typeface="맑은 고딕"/>
              <a:ea typeface="맑은 고딕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0093457" y="5736745"/>
            <a:ext cx="1789932" cy="5192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chemeClr val="lt1"/>
                </a:solidFill>
              </a:rPr>
              <a:t>2017182044</a:t>
            </a:r>
            <a:r>
              <a:rPr lang="ko-KR" altLang="en-US" sz="1400">
                <a:solidFill>
                  <a:schemeClr val="lt1"/>
                </a:solidFill>
              </a:rPr>
              <a:t> 최은우</a:t>
            </a:r>
          </a:p>
          <a:p>
            <a:pPr lvl="0">
              <a:defRPr/>
            </a:pPr>
            <a:endParaRPr lang="ko-KR" altLang="en-US" sz="1400">
              <a:solidFill>
                <a:srgbClr val="F8B03A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72928" y="2249934"/>
            <a:ext cx="6658252" cy="1535097"/>
          </a:xfrm>
          <a:prstGeom prst="rect">
            <a:avLst/>
          </a:prstGeom>
        </p:spPr>
        <p:txBody>
          <a:bodyPr wrap="square"/>
          <a:lstStyle/>
          <a:p>
            <a:pPr>
              <a:defRPr/>
            </a:pPr>
            <a:r>
              <a:rPr lang="en-US" altLang="ko-KR" sz="4000">
                <a:solidFill>
                  <a:schemeClr val="lt1"/>
                </a:solidFill>
              </a:rPr>
              <a:t>2021</a:t>
            </a:r>
            <a:r>
              <a:rPr lang="ko-KR" altLang="en-US" sz="4000">
                <a:solidFill>
                  <a:schemeClr val="lt1"/>
                </a:solidFill>
              </a:rPr>
              <a:t>년 졸업작품 초안</a:t>
            </a:r>
          </a:p>
        </p:txBody>
      </p:sp>
      <p:grpSp>
        <p:nvGrpSpPr>
          <p:cNvPr id="37" name="그룹 6"/>
          <p:cNvGrpSpPr/>
          <p:nvPr/>
        </p:nvGrpSpPr>
        <p:grpSpPr>
          <a:xfrm>
            <a:off x="365760" y="3429000"/>
            <a:ext cx="7251940" cy="572533"/>
            <a:chOff x="365760" y="3429000"/>
            <a:chExt cx="7251940" cy="572533"/>
          </a:xfrm>
        </p:grpSpPr>
        <p:cxnSp>
          <p:nvCxnSpPr>
            <p:cNvPr id="39" name="직선 연결선 4"/>
            <p:cNvCxnSpPr/>
            <p:nvPr/>
          </p:nvCxnSpPr>
          <p:spPr>
            <a:xfrm>
              <a:off x="365760" y="3429000"/>
              <a:ext cx="725194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5"/>
            <p:cNvSpPr txBox="1"/>
            <p:nvPr/>
          </p:nvSpPr>
          <p:spPr>
            <a:xfrm>
              <a:off x="365760" y="3632201"/>
              <a:ext cx="2230755" cy="3693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>
                  <a:solidFill>
                    <a:schemeClr val="bg1"/>
                  </a:solidFill>
                  <a:latin typeface="나눔스퀘어 Bold"/>
                  <a:ea typeface="나눔스퀘어 Bold"/>
                </a:rPr>
                <a:t>2021 </a:t>
              </a:r>
              <a:r>
                <a:rPr lang="ko-KR" altLang="en-US">
                  <a:solidFill>
                    <a:schemeClr val="bg1"/>
                  </a:solidFill>
                  <a:latin typeface="나눔스퀘어 Bold"/>
                  <a:ea typeface="나눔스퀘어 Bold"/>
                </a:rPr>
                <a:t>졸업작품 초안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rgbClr val="42c7f1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193464" y="347347"/>
            <a:ext cx="2710999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bg2">
                    <a:lumMod val="25000"/>
                  </a:schemeClr>
                </a:solidFill>
              </a:rPr>
              <a:t>02 </a:t>
            </a:r>
            <a:r>
              <a:rPr lang="ko-KR" altLang="en-US">
                <a:solidFill>
                  <a:schemeClr val="bg2">
                    <a:lumMod val="25000"/>
                  </a:schemeClr>
                </a:solidFill>
              </a:rPr>
              <a:t>게임소개 및 게임방법</a:t>
            </a:r>
            <a:endParaRPr lang="ko-KR" altLang="en-US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93464" y="675148"/>
            <a:ext cx="1415772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400">
                <a:solidFill>
                  <a:schemeClr val="bg2">
                    <a:lumMod val="25000"/>
                  </a:schemeClr>
                </a:solidFill>
              </a:rPr>
              <a:t>게임소개</a:t>
            </a:r>
            <a:endParaRPr lang="ko-KR" altLang="en-US" sz="2400" spc="-15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34" name="그룹 33"/>
          <p:cNvGrpSpPr/>
          <p:nvPr/>
        </p:nvGrpSpPr>
        <p:grpSpPr>
          <a:xfrm rot="0" flipH="1">
            <a:off x="11374568" y="0"/>
            <a:ext cx="579033" cy="1227831"/>
            <a:chOff x="1066216" y="-1"/>
            <a:chExt cx="2336201" cy="4953878"/>
          </a:xfrm>
          <a:solidFill>
            <a:srgbClr val="42c7f1">
              <a:alpha val="50000"/>
            </a:srgbClr>
          </a:solidFill>
          <a:effectLst>
            <a:outerShdw dist="12700" dir="2700000" algn="tl" rotWithShape="0">
              <a:schemeClr val="accent4">
                <a:lumMod val="10000"/>
                <a:alpha val="40000"/>
              </a:schemeClr>
            </a:outerShdw>
          </a:effectLst>
        </p:grpSpPr>
        <p:grpSp>
          <p:nvGrpSpPr>
            <p:cNvPr id="45" name="그룹 44"/>
            <p:cNvGrpSpPr/>
            <p:nvPr/>
          </p:nvGrpSpPr>
          <p:grpSpPr>
            <a:xfrm rot="0">
              <a:off x="1066216" y="-1"/>
              <a:ext cx="2336201" cy="4953878"/>
              <a:chOff x="662180" y="-1"/>
              <a:chExt cx="1884872" cy="4242180"/>
            </a:xfrm>
            <a:grpFill/>
          </p:grpSpPr>
          <p:sp>
            <p:nvSpPr>
              <p:cNvPr id="50" name="오각형 49"/>
              <p:cNvSpPr/>
              <p:nvPr/>
            </p:nvSpPr>
            <p:spPr>
              <a:xfrm rot="5400000">
                <a:off x="-516474" y="1178653"/>
                <a:ext cx="4242180" cy="1884872"/>
              </a:xfrm>
              <a:prstGeom prst="homePlate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cxnSp>
            <p:nvCxnSpPr>
              <p:cNvPr id="51" name="직선 연결선 50"/>
              <p:cNvCxnSpPr/>
              <p:nvPr/>
            </p:nvCxnSpPr>
            <p:spPr>
              <a:xfrm>
                <a:off x="793708" y="3111827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/>
              <p:cNvCxnSpPr/>
              <p:nvPr/>
            </p:nvCxnSpPr>
            <p:spPr>
              <a:xfrm>
                <a:off x="793708" y="710870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48" name="그림 47"/>
            <p:cNvPicPr>
              <a:picLocks noChangeAspect="1"/>
            </p:cNvPicPr>
            <p:nvPr/>
          </p:nvPicPr>
          <p:blipFill rotWithShape="1">
            <a:blip r:embed="rId2"/>
            <a:srcRect l="-3190" t="85300" r="14160" b="-2880"/>
            <a:stretch>
              <a:fillRect/>
            </a:stretch>
          </p:blipFill>
          <p:spPr>
            <a:xfrm>
              <a:off x="1599642" y="2337236"/>
              <a:ext cx="598243" cy="133491"/>
            </a:xfrm>
            <a:prstGeom prst="rect">
              <a:avLst/>
            </a:prstGeom>
            <a:grpFill/>
            <a:ln>
              <a:noFill/>
            </a:ln>
          </p:spPr>
        </p:pic>
      </p:grpSp>
      <p:sp>
        <p:nvSpPr>
          <p:cNvPr id="3" name="Rectangle 2"/>
          <p:cNvSpPr>
            <a:spLocks noChangeArrowheads="1"/>
          </p:cNvSpPr>
          <p:nvPr/>
        </p:nvSpPr>
        <p:spPr>
          <a:xfrm>
            <a:off x="-1679087" y="1485506"/>
            <a:ext cx="25547056" cy="95801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pic>
        <p:nvPicPr>
          <p:cNvPr id="53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393472" y="2077199"/>
            <a:ext cx="9590265" cy="4687976"/>
          </a:xfrm>
          <a:prstGeom prst="rect">
            <a:avLst/>
          </a:prstGeom>
        </p:spPr>
      </p:pic>
      <p:sp>
        <p:nvSpPr>
          <p:cNvPr id="54" name=""/>
          <p:cNvSpPr txBox="1"/>
          <p:nvPr/>
        </p:nvSpPr>
        <p:spPr>
          <a:xfrm>
            <a:off x="1769315" y="1091847"/>
            <a:ext cx="6676320" cy="363573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endParaRPr/>
          </a:p>
        </p:txBody>
      </p:sp>
      <p:sp>
        <p:nvSpPr>
          <p:cNvPr id="55" name=""/>
          <p:cNvSpPr txBox="1"/>
          <p:nvPr/>
        </p:nvSpPr>
        <p:spPr>
          <a:xfrm>
            <a:off x="1416538" y="1171222"/>
            <a:ext cx="9586736" cy="360398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defRPr/>
            </a:pPr>
            <a:r>
              <a:rPr lang="ko-KR" altLang="en-US"/>
              <a:t>플레이어는 캐릭터의 위치만 배치하면 자동으로 전투를 진행한다</a:t>
            </a:r>
            <a:r>
              <a:rPr lang="en-US" altLang="ko-KR"/>
              <a:t>.</a:t>
            </a:r>
            <a:endParaRPr lang="en-US" altLang="ko-K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rgbClr val="42c7f1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193464" y="347347"/>
            <a:ext cx="2710999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bg2">
                    <a:lumMod val="25000"/>
                  </a:schemeClr>
                </a:solidFill>
              </a:rPr>
              <a:t>02 </a:t>
            </a:r>
            <a:r>
              <a:rPr lang="ko-KR" altLang="en-US">
                <a:solidFill>
                  <a:schemeClr val="bg2">
                    <a:lumMod val="25000"/>
                  </a:schemeClr>
                </a:solidFill>
              </a:rPr>
              <a:t>게임소개 및 게임방법</a:t>
            </a:r>
            <a:endParaRPr lang="ko-KR" altLang="en-US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93464" y="675148"/>
            <a:ext cx="3717500" cy="4468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400">
                <a:solidFill>
                  <a:schemeClr val="bg2">
                    <a:lumMod val="25000"/>
                  </a:schemeClr>
                </a:solidFill>
              </a:rPr>
              <a:t>게임소개</a:t>
            </a:r>
            <a:r>
              <a:rPr lang="en-US" altLang="ko-KR" sz="2400">
                <a:solidFill>
                  <a:schemeClr val="bg2">
                    <a:lumMod val="25000"/>
                  </a:schemeClr>
                </a:solidFill>
              </a:rPr>
              <a:t>(</a:t>
            </a:r>
            <a:r>
              <a:rPr lang="ko-KR" altLang="en-US" sz="2400">
                <a:solidFill>
                  <a:schemeClr val="bg2">
                    <a:lumMod val="25000"/>
                  </a:schemeClr>
                </a:solidFill>
              </a:rPr>
              <a:t> 게임 진행 순서</a:t>
            </a:r>
            <a:r>
              <a:rPr lang="en-US" altLang="ko-KR" sz="2400">
                <a:solidFill>
                  <a:schemeClr val="bg2">
                    <a:lumMod val="25000"/>
                  </a:schemeClr>
                </a:solidFill>
              </a:rPr>
              <a:t>)</a:t>
            </a:r>
            <a:endParaRPr lang="en-US" altLang="ko-KR" sz="2400">
              <a:solidFill>
                <a:schemeClr val="bg2">
                  <a:lumMod val="25000"/>
                </a:schemeClr>
              </a:solidFill>
            </a:endParaRPr>
          </a:p>
        </p:txBody>
      </p:sp>
      <p:grpSp>
        <p:nvGrpSpPr>
          <p:cNvPr id="34" name="그룹 33"/>
          <p:cNvGrpSpPr/>
          <p:nvPr/>
        </p:nvGrpSpPr>
        <p:grpSpPr>
          <a:xfrm rot="0" flipH="1">
            <a:off x="11374568" y="0"/>
            <a:ext cx="579033" cy="1227831"/>
            <a:chOff x="1066216" y="-1"/>
            <a:chExt cx="2336201" cy="4953878"/>
          </a:xfrm>
          <a:solidFill>
            <a:srgbClr val="42c7f1">
              <a:alpha val="50000"/>
            </a:srgbClr>
          </a:solidFill>
          <a:effectLst>
            <a:outerShdw dist="12700" dir="2700000" algn="tl" rotWithShape="0">
              <a:schemeClr val="accent4">
                <a:lumMod val="10000"/>
                <a:alpha val="40000"/>
              </a:schemeClr>
            </a:outerShdw>
          </a:effectLst>
        </p:grpSpPr>
        <p:grpSp>
          <p:nvGrpSpPr>
            <p:cNvPr id="45" name="그룹 44"/>
            <p:cNvGrpSpPr/>
            <p:nvPr/>
          </p:nvGrpSpPr>
          <p:grpSpPr>
            <a:xfrm rot="0">
              <a:off x="1066216" y="-1"/>
              <a:ext cx="2336201" cy="4953878"/>
              <a:chOff x="662180" y="-1"/>
              <a:chExt cx="1884872" cy="4242180"/>
            </a:xfrm>
            <a:grpFill/>
          </p:grpSpPr>
          <p:sp>
            <p:nvSpPr>
              <p:cNvPr id="50" name="오각형 49"/>
              <p:cNvSpPr/>
              <p:nvPr/>
            </p:nvSpPr>
            <p:spPr>
              <a:xfrm rot="5400000">
                <a:off x="-516474" y="1178653"/>
                <a:ext cx="4242180" cy="1884872"/>
              </a:xfrm>
              <a:prstGeom prst="homePlate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cxnSp>
            <p:nvCxnSpPr>
              <p:cNvPr id="51" name="직선 연결선 50"/>
              <p:cNvCxnSpPr/>
              <p:nvPr/>
            </p:nvCxnSpPr>
            <p:spPr>
              <a:xfrm>
                <a:off x="793708" y="3111827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/>
              <p:cNvCxnSpPr/>
              <p:nvPr/>
            </p:nvCxnSpPr>
            <p:spPr>
              <a:xfrm>
                <a:off x="793708" y="710870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48" name="그림 47"/>
            <p:cNvPicPr>
              <a:picLocks noChangeAspect="1"/>
            </p:cNvPicPr>
            <p:nvPr/>
          </p:nvPicPr>
          <p:blipFill rotWithShape="1">
            <a:blip r:embed="rId2"/>
            <a:srcRect l="-3190" t="85300" r="14160" b="-2880"/>
            <a:stretch>
              <a:fillRect/>
            </a:stretch>
          </p:blipFill>
          <p:spPr>
            <a:xfrm>
              <a:off x="1599642" y="2337236"/>
              <a:ext cx="598243" cy="133491"/>
            </a:xfrm>
            <a:prstGeom prst="rect">
              <a:avLst/>
            </a:prstGeom>
            <a:grpFill/>
            <a:ln>
              <a:noFill/>
            </a:ln>
          </p:spPr>
        </p:pic>
      </p:grpSp>
      <p:sp>
        <p:nvSpPr>
          <p:cNvPr id="3" name="Rectangle 2"/>
          <p:cNvSpPr>
            <a:spLocks noChangeArrowheads="1"/>
          </p:cNvSpPr>
          <p:nvPr/>
        </p:nvSpPr>
        <p:spPr>
          <a:xfrm>
            <a:off x="-1679087" y="1485506"/>
            <a:ext cx="25547056" cy="95801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4" name=""/>
          <p:cNvSpPr txBox="1"/>
          <p:nvPr/>
        </p:nvSpPr>
        <p:spPr>
          <a:xfrm>
            <a:off x="1769315" y="1091847"/>
            <a:ext cx="6676320" cy="363573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endParaRPr/>
          </a:p>
        </p:txBody>
      </p:sp>
      <p:sp>
        <p:nvSpPr>
          <p:cNvPr id="55" name=""/>
          <p:cNvSpPr txBox="1"/>
          <p:nvPr/>
        </p:nvSpPr>
        <p:spPr>
          <a:xfrm>
            <a:off x="1416538" y="1171222"/>
            <a:ext cx="9586736" cy="360398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endParaRPr lang="en-US" altLang="ko-KR"/>
          </a:p>
        </p:txBody>
      </p:sp>
      <p:sp>
        <p:nvSpPr>
          <p:cNvPr id="56" name=""/>
          <p:cNvSpPr/>
          <p:nvPr/>
        </p:nvSpPr>
        <p:spPr>
          <a:xfrm>
            <a:off x="509799" y="1593890"/>
            <a:ext cx="1772708" cy="48595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/>
          </a:p>
        </p:txBody>
      </p:sp>
      <p:sp>
        <p:nvSpPr>
          <p:cNvPr id="57" name=""/>
          <p:cNvSpPr/>
          <p:nvPr/>
        </p:nvSpPr>
        <p:spPr>
          <a:xfrm>
            <a:off x="2827483" y="3085042"/>
            <a:ext cx="1596319" cy="1384652"/>
          </a:xfrm>
          <a:prstGeom prst="rightArrow">
            <a:avLst>
              <a:gd name="adj1" fmla="val 50000"/>
              <a:gd name="adj2" fmla="val 50000"/>
            </a:avLst>
          </a:prstGeom>
          <a:ln>
            <a:headEnd w="med" len="med"/>
            <a:tailEnd w="med" len="me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/>
          </a:p>
        </p:txBody>
      </p:sp>
      <p:sp>
        <p:nvSpPr>
          <p:cNvPr id="58" name=""/>
          <p:cNvSpPr/>
          <p:nvPr/>
        </p:nvSpPr>
        <p:spPr>
          <a:xfrm>
            <a:off x="4950972" y="1629998"/>
            <a:ext cx="1622777" cy="49388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59" name=""/>
          <p:cNvSpPr/>
          <p:nvPr/>
        </p:nvSpPr>
        <p:spPr>
          <a:xfrm>
            <a:off x="6820071" y="3095564"/>
            <a:ext cx="2072569" cy="1472848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/>
          </a:p>
        </p:txBody>
      </p:sp>
      <p:sp>
        <p:nvSpPr>
          <p:cNvPr id="60" name=""/>
          <p:cNvSpPr/>
          <p:nvPr/>
        </p:nvSpPr>
        <p:spPr>
          <a:xfrm>
            <a:off x="9256692" y="1506027"/>
            <a:ext cx="1976887" cy="508599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/>
          </a:p>
        </p:txBody>
      </p:sp>
      <p:sp>
        <p:nvSpPr>
          <p:cNvPr id="61" name=""/>
          <p:cNvSpPr txBox="1"/>
          <p:nvPr/>
        </p:nvSpPr>
        <p:spPr>
          <a:xfrm>
            <a:off x="576359" y="1667773"/>
            <a:ext cx="1608466" cy="2549897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endParaRPr lang="ko-KR" altLang="en-US"/>
          </a:p>
          <a:p>
            <a:pPr>
              <a:defRPr/>
            </a:pPr>
            <a:endParaRPr lang="ko-KR" altLang="en-US"/>
          </a:p>
          <a:p>
            <a:pPr>
              <a:defRPr/>
            </a:pPr>
            <a:endParaRPr lang="ko-KR" altLang="en-US"/>
          </a:p>
          <a:p>
            <a:pPr>
              <a:defRPr/>
            </a:pPr>
            <a:endParaRPr lang="ko-KR" altLang="en-US"/>
          </a:p>
          <a:p>
            <a:pPr>
              <a:defRPr/>
            </a:pPr>
            <a:endParaRPr lang="ko-KR" altLang="en-US"/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캐릭터 구매</a:t>
            </a:r>
            <a:endParaRPr lang="ko-KR" altLang="en-US"/>
          </a:p>
          <a:p>
            <a:pPr>
              <a:defRPr/>
            </a:pPr>
            <a:r>
              <a:rPr lang="ko-KR" altLang="en-US"/>
              <a:t>및</a:t>
            </a:r>
            <a:endParaRPr lang="ko-KR" altLang="en-US"/>
          </a:p>
          <a:p>
            <a:pPr>
              <a:defRPr/>
            </a:pPr>
            <a:r>
              <a:rPr lang="ko-KR" altLang="en-US"/>
              <a:t>캐릭터 배치</a:t>
            </a:r>
            <a:endParaRPr lang="ko-KR" altLang="en-US"/>
          </a:p>
        </p:txBody>
      </p:sp>
      <p:sp>
        <p:nvSpPr>
          <p:cNvPr id="62" name=""/>
          <p:cNvSpPr txBox="1"/>
          <p:nvPr/>
        </p:nvSpPr>
        <p:spPr>
          <a:xfrm>
            <a:off x="5026686" y="1658953"/>
            <a:ext cx="1422091" cy="227367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endParaRPr lang="ko-KR" altLang="en-US"/>
          </a:p>
          <a:p>
            <a:pPr>
              <a:defRPr/>
            </a:pPr>
            <a:endParaRPr lang="ko-KR" altLang="en-US"/>
          </a:p>
          <a:p>
            <a:pPr>
              <a:defRPr/>
            </a:pPr>
            <a:endParaRPr lang="ko-KR" altLang="en-US"/>
          </a:p>
          <a:p>
            <a:pPr>
              <a:defRPr/>
            </a:pPr>
            <a:endParaRPr lang="ko-KR" altLang="en-US"/>
          </a:p>
          <a:p>
            <a:pPr>
              <a:defRPr/>
            </a:pPr>
            <a:endParaRPr lang="ko-KR" altLang="en-US"/>
          </a:p>
          <a:p>
            <a:pPr>
              <a:defRPr/>
            </a:pPr>
            <a:endParaRPr lang="ko-KR" altLang="en-US"/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  자동 전투</a:t>
            </a:r>
            <a:endParaRPr lang="ko-KR" altLang="en-US"/>
          </a:p>
        </p:txBody>
      </p:sp>
      <p:sp>
        <p:nvSpPr>
          <p:cNvPr id="63" name=""/>
          <p:cNvSpPr txBox="1"/>
          <p:nvPr/>
        </p:nvSpPr>
        <p:spPr>
          <a:xfrm>
            <a:off x="9355536" y="1586900"/>
            <a:ext cx="1806155" cy="338324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endParaRPr lang="ko-KR" altLang="en-US"/>
          </a:p>
          <a:p>
            <a:pPr>
              <a:defRPr/>
            </a:pPr>
            <a:endParaRPr lang="ko-KR" altLang="en-US"/>
          </a:p>
          <a:p>
            <a:pPr>
              <a:defRPr/>
            </a:pPr>
            <a:endParaRPr lang="ko-KR" altLang="en-US"/>
          </a:p>
          <a:p>
            <a:pPr>
              <a:defRPr/>
            </a:pPr>
            <a:endParaRPr lang="ko-KR" altLang="en-US"/>
          </a:p>
          <a:p>
            <a:pPr>
              <a:defRPr/>
            </a:pPr>
            <a:endParaRPr lang="ko-KR" altLang="en-US"/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전투 결과에 </a:t>
            </a:r>
            <a:endParaRPr lang="ko-KR" altLang="en-US"/>
          </a:p>
          <a:p>
            <a:pPr>
              <a:defRPr/>
            </a:pPr>
            <a:r>
              <a:rPr lang="ko-KR" altLang="en-US"/>
              <a:t>따른</a:t>
            </a:r>
            <a:endParaRPr lang="ko-KR" altLang="en-US"/>
          </a:p>
          <a:p>
            <a:pPr>
              <a:defRPr/>
            </a:pPr>
            <a:r>
              <a:rPr lang="ko-KR" altLang="en-US"/>
              <a:t>보상 수령 후</a:t>
            </a:r>
            <a:endParaRPr lang="ko-KR" altLang="en-US"/>
          </a:p>
          <a:p>
            <a:pPr>
              <a:defRPr/>
            </a:pPr>
            <a:r>
              <a:rPr lang="ko-KR" altLang="en-US"/>
              <a:t>캐릭터 구매</a:t>
            </a:r>
            <a:endParaRPr lang="ko-KR" altLang="en-US"/>
          </a:p>
          <a:p>
            <a:pPr>
              <a:defRPr/>
            </a:pPr>
            <a:r>
              <a:rPr lang="ko-KR" altLang="en-US"/>
              <a:t>및 </a:t>
            </a:r>
            <a:endParaRPr lang="ko-KR" altLang="en-US"/>
          </a:p>
          <a:p>
            <a:pPr>
              <a:defRPr/>
            </a:pPr>
            <a:r>
              <a:rPr lang="ko-KR" altLang="en-US"/>
              <a:t>캐릭터 배치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1216189" y="3726199"/>
            <a:ext cx="2059864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216189" y="922439"/>
            <a:ext cx="2059864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216189" y="2448004"/>
            <a:ext cx="827471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200">
                <a:solidFill>
                  <a:schemeClr val="bg1"/>
                </a:solidFill>
              </a:rPr>
              <a:t>001</a:t>
            </a:r>
            <a:endParaRPr lang="ko-KR" altLang="en-US" sz="320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94709" y="3034877"/>
            <a:ext cx="1826141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200">
                <a:solidFill>
                  <a:schemeClr val="bg1"/>
                </a:solidFill>
              </a:rPr>
              <a:t>연구목적</a:t>
            </a:r>
          </a:p>
        </p:txBody>
      </p:sp>
      <p:sp>
        <p:nvSpPr>
          <p:cNvPr id="14" name="오각형 7"/>
          <p:cNvSpPr/>
          <p:nvPr/>
        </p:nvSpPr>
        <p:spPr>
          <a:xfrm rot="5400000">
            <a:off x="-902571" y="1846229"/>
            <a:ext cx="6028661" cy="2336201"/>
          </a:xfrm>
          <a:prstGeom prst="homePlate">
            <a:avLst>
              <a:gd name="adj" fmla="val 50000"/>
            </a:avLst>
          </a:prstGeom>
          <a:solidFill>
            <a:srgbClr val="42C7F1">
              <a:alpha val="50000"/>
            </a:srgbClr>
          </a:solidFill>
          <a:ln>
            <a:noFill/>
          </a:ln>
          <a:effectLst>
            <a:outerShdw dist="38100" dir="2700000" algn="tl" rotWithShape="0">
              <a:schemeClr val="accent4">
                <a:lumMod val="1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15" name="직선 연결선 14"/>
          <p:cNvCxnSpPr/>
          <p:nvPr/>
        </p:nvCxnSpPr>
        <p:spPr>
          <a:xfrm>
            <a:off x="943659" y="3715297"/>
            <a:ext cx="2332394" cy="10902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943659" y="922439"/>
            <a:ext cx="2332394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960208" y="2761190"/>
            <a:ext cx="1620957" cy="95410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800">
                <a:solidFill>
                  <a:schemeClr val="bg1"/>
                </a:solidFill>
              </a:rPr>
              <a:t>003</a:t>
            </a:r>
            <a:r>
              <a:rPr lang="ko-KR" altLang="en-US" sz="2800">
                <a:solidFill>
                  <a:schemeClr val="bg1"/>
                </a:solidFill>
              </a:rPr>
              <a:t>  </a:t>
            </a:r>
          </a:p>
          <a:p>
            <a:pPr lvl="0">
              <a:defRPr/>
            </a:pPr>
            <a:r>
              <a:rPr lang="ko-KR" altLang="en-US" sz="2800">
                <a:solidFill>
                  <a:schemeClr val="bg1"/>
                </a:solidFill>
              </a:rPr>
              <a:t>개발환경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D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rgbClr val="42C7F1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193464" y="347347"/>
            <a:ext cx="1428596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bg2">
                    <a:lumMod val="25000"/>
                  </a:schemeClr>
                </a:solidFill>
              </a:rPr>
              <a:t>03 </a:t>
            </a:r>
            <a:r>
              <a:rPr lang="ko-KR" altLang="en-US">
                <a:solidFill>
                  <a:schemeClr val="bg2">
                    <a:lumMod val="25000"/>
                  </a:schemeClr>
                </a:solidFill>
              </a:rPr>
              <a:t>개발환경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93464" y="675148"/>
            <a:ext cx="1415772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400">
                <a:solidFill>
                  <a:schemeClr val="bg2">
                    <a:lumMod val="25000"/>
                  </a:schemeClr>
                </a:solidFill>
              </a:rPr>
              <a:t>개발환경</a:t>
            </a:r>
            <a:endParaRPr lang="ko-KR" altLang="en-US" sz="2400" spc="-15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34" name="그룹 33"/>
          <p:cNvGrpSpPr/>
          <p:nvPr/>
        </p:nvGrpSpPr>
        <p:grpSpPr>
          <a:xfrm flipH="1">
            <a:off x="11374568" y="0"/>
            <a:ext cx="579033" cy="1227831"/>
            <a:chOff x="1066216" y="-1"/>
            <a:chExt cx="2336201" cy="4953878"/>
          </a:xfrm>
          <a:solidFill>
            <a:srgbClr val="42C7F1">
              <a:alpha val="50000"/>
            </a:srgbClr>
          </a:solidFill>
          <a:effectLst>
            <a:outerShdw dist="12700" dir="2700000" algn="tl" rotWithShape="0">
              <a:schemeClr val="accent4">
                <a:lumMod val="10000"/>
                <a:alpha val="40000"/>
              </a:schemeClr>
            </a:outerShdw>
          </a:effectLst>
        </p:grpSpPr>
        <p:grpSp>
          <p:nvGrpSpPr>
            <p:cNvPr id="45" name="그룹 44"/>
            <p:cNvGrpSpPr/>
            <p:nvPr/>
          </p:nvGrpSpPr>
          <p:grpSpPr>
            <a:xfrm>
              <a:off x="1066216" y="-1"/>
              <a:ext cx="2336201" cy="4953878"/>
              <a:chOff x="662180" y="-1"/>
              <a:chExt cx="1884872" cy="4242180"/>
            </a:xfrm>
            <a:grpFill/>
          </p:grpSpPr>
          <p:sp>
            <p:nvSpPr>
              <p:cNvPr id="50" name="오각형 49"/>
              <p:cNvSpPr/>
              <p:nvPr/>
            </p:nvSpPr>
            <p:spPr>
              <a:xfrm rot="5400000">
                <a:off x="-516474" y="1178653"/>
                <a:ext cx="4242180" cy="1884872"/>
              </a:xfrm>
              <a:prstGeom prst="homePlate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cxnSp>
            <p:nvCxnSpPr>
              <p:cNvPr id="51" name="직선 연결선 50"/>
              <p:cNvCxnSpPr/>
              <p:nvPr/>
            </p:nvCxnSpPr>
            <p:spPr>
              <a:xfrm>
                <a:off x="793708" y="3111827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/>
              <p:cNvCxnSpPr/>
              <p:nvPr/>
            </p:nvCxnSpPr>
            <p:spPr>
              <a:xfrm>
                <a:off x="793708" y="710870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48" name="그림 47"/>
            <p:cNvPicPr>
              <a:picLocks noChangeAspect="1"/>
            </p:cNvPicPr>
            <p:nvPr/>
          </p:nvPicPr>
          <p:blipFill rotWithShape="1">
            <a:blip r:embed="rId2"/>
            <a:srcRect l="-3190" t="85300" r="14160" b="-2880"/>
            <a:stretch>
              <a:fillRect/>
            </a:stretch>
          </p:blipFill>
          <p:spPr>
            <a:xfrm>
              <a:off x="1599642" y="2337236"/>
              <a:ext cx="598243" cy="133491"/>
            </a:xfrm>
            <a:prstGeom prst="rect">
              <a:avLst/>
            </a:prstGeom>
            <a:grpFill/>
            <a:ln>
              <a:noFill/>
            </a:ln>
          </p:spPr>
        </p:pic>
      </p:grpSp>
      <p:grpSp>
        <p:nvGrpSpPr>
          <p:cNvPr id="30" name="그룹 29"/>
          <p:cNvGrpSpPr/>
          <p:nvPr/>
        </p:nvGrpSpPr>
        <p:grpSpPr>
          <a:xfrm>
            <a:off x="743744" y="2090072"/>
            <a:ext cx="4068360" cy="720080"/>
            <a:chOff x="899592" y="1733956"/>
            <a:chExt cx="4237997" cy="696354"/>
          </a:xfrm>
        </p:grpSpPr>
        <p:sp>
          <p:nvSpPr>
            <p:cNvPr id="31" name="직사각형 30"/>
            <p:cNvSpPr/>
            <p:nvPr/>
          </p:nvSpPr>
          <p:spPr>
            <a:xfrm>
              <a:off x="1691675" y="2000082"/>
              <a:ext cx="3351555" cy="38692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defRPr lang="ko-KR" altLang="en-US"/>
              </a:pPr>
              <a:r>
                <a:rPr lang="en-US" altLang="ko-KR" sz="2000">
                  <a:ln w="9525"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latin typeface="맑은 고딕"/>
                  <a:ea typeface="맑은 고딕"/>
                </a:rPr>
                <a:t>Microsoft Windows </a:t>
              </a:r>
              <a:r>
                <a:rPr lang="ko-KR" altLang="en-US" sz="2000">
                  <a:ln w="9525"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latin typeface="맑은 고딕"/>
                  <a:ea typeface="맑은 고딕"/>
                </a:rPr>
                <a:t>10</a:t>
              </a:r>
              <a:endParaRPr lang="ko-KR" altLang="en-US" sz="2000">
                <a:latin typeface="맑은 고딕"/>
                <a:ea typeface="맑은 고딕"/>
              </a:endParaRPr>
            </a:p>
          </p:txBody>
        </p:sp>
        <p:cxnSp>
          <p:nvCxnSpPr>
            <p:cNvPr id="32" name="직선 연결선 31"/>
            <p:cNvCxnSpPr/>
            <p:nvPr/>
          </p:nvCxnSpPr>
          <p:spPr>
            <a:xfrm>
              <a:off x="899592" y="2430310"/>
              <a:ext cx="4237997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3" name="그림 32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899592" y="1733956"/>
              <a:ext cx="652910" cy="657149"/>
            </a:xfrm>
            <a:prstGeom prst="rect">
              <a:avLst/>
            </a:prstGeom>
          </p:spPr>
        </p:pic>
      </p:grpSp>
      <p:grpSp>
        <p:nvGrpSpPr>
          <p:cNvPr id="53" name="그룹 52"/>
          <p:cNvGrpSpPr/>
          <p:nvPr/>
        </p:nvGrpSpPr>
        <p:grpSpPr>
          <a:xfrm>
            <a:off x="743744" y="3613729"/>
            <a:ext cx="4068451" cy="428006"/>
            <a:chOff x="899592" y="2000083"/>
            <a:chExt cx="4237997" cy="430227"/>
          </a:xfrm>
        </p:grpSpPr>
        <p:sp>
          <p:nvSpPr>
            <p:cNvPr id="54" name="직사각형 53"/>
            <p:cNvSpPr/>
            <p:nvPr/>
          </p:nvSpPr>
          <p:spPr>
            <a:xfrm>
              <a:off x="1691678" y="2000083"/>
              <a:ext cx="3351552" cy="4021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defRPr lang="ko-KR" altLang="en-US"/>
              </a:pPr>
              <a:r>
                <a:rPr lang="en-US" altLang="ko-KR" sz="2000">
                  <a:ln w="9525"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ea typeface="한컴 윤고딕 720"/>
                </a:rPr>
                <a:t>Visual Studio 2019</a:t>
              </a:r>
            </a:p>
          </p:txBody>
        </p:sp>
        <p:cxnSp>
          <p:nvCxnSpPr>
            <p:cNvPr id="55" name="직선 연결선 54"/>
            <p:cNvCxnSpPr/>
            <p:nvPr/>
          </p:nvCxnSpPr>
          <p:spPr>
            <a:xfrm>
              <a:off x="899592" y="2430310"/>
              <a:ext cx="4237997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그룹 1"/>
          <p:cNvGrpSpPr/>
          <p:nvPr/>
        </p:nvGrpSpPr>
        <p:grpSpPr>
          <a:xfrm>
            <a:off x="686035" y="4353830"/>
            <a:ext cx="4126069" cy="843852"/>
            <a:chOff x="686035" y="3840351"/>
            <a:chExt cx="4126069" cy="843852"/>
          </a:xfrm>
        </p:grpSpPr>
        <p:grpSp>
          <p:nvGrpSpPr>
            <p:cNvPr id="57" name="그룹 56"/>
            <p:cNvGrpSpPr/>
            <p:nvPr/>
          </p:nvGrpSpPr>
          <p:grpSpPr>
            <a:xfrm>
              <a:off x="743745" y="4284093"/>
              <a:ext cx="4068359" cy="400110"/>
              <a:chOff x="899592" y="2000081"/>
              <a:chExt cx="4237997" cy="475250"/>
            </a:xfrm>
          </p:grpSpPr>
          <p:sp>
            <p:nvSpPr>
              <p:cNvPr id="58" name="직사각형 57"/>
              <p:cNvSpPr/>
              <p:nvPr/>
            </p:nvSpPr>
            <p:spPr>
              <a:xfrm>
                <a:off x="1691674" y="2000081"/>
                <a:ext cx="3351552" cy="47525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>
                  <a:defRPr lang="ko-KR" altLang="en-US"/>
                </a:pPr>
                <a:r>
                  <a:rPr lang="en-US" altLang="ko-KR" sz="2000">
                    <a:ln w="9525">
                      <a:solidFill>
                        <a:schemeClr val="bg1">
                          <a:lumMod val="65000"/>
                          <a:alpha val="0"/>
                        </a:schemeClr>
                      </a:solidFill>
                    </a:ln>
                    <a:ea typeface="한컴 윤고딕 720"/>
                  </a:rPr>
                  <a:t>DirectX 12</a:t>
                </a:r>
                <a:endParaRPr lang="ko-KR" altLang="en-US" sz="2000">
                  <a:ln w="9525"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ea typeface="한컴 윤고딕 720"/>
                </a:endParaRPr>
              </a:p>
            </p:txBody>
          </p:sp>
          <p:cxnSp>
            <p:nvCxnSpPr>
              <p:cNvPr id="59" name="직선 연결선 58"/>
              <p:cNvCxnSpPr/>
              <p:nvPr/>
            </p:nvCxnSpPr>
            <p:spPr>
              <a:xfrm>
                <a:off x="899592" y="2430310"/>
                <a:ext cx="4237997" cy="0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2050" name="Picture 2" descr="directX 12ì ëí ì´ë¯¸ì§ ê²ìê²°ê³¼"/>
            <p:cNvPicPr>
              <a:picLocks noChangeAspect="1" noChangeArrowheads="1"/>
            </p:cNvPicPr>
            <p:nvPr/>
          </p:nvPicPr>
          <p:blipFill rotWithShape="1">
            <a:blip r:embed="rId4"/>
            <a:srcRect l="22700" t="8440" r="25120" b="13000"/>
            <a:stretch>
              <a:fillRect/>
            </a:stretch>
          </p:blipFill>
          <p:spPr>
            <a:xfrm>
              <a:off x="686035" y="3840351"/>
              <a:ext cx="752272" cy="757823"/>
            </a:xfrm>
            <a:prstGeom prst="rect">
              <a:avLst/>
            </a:prstGeom>
            <a:noFill/>
          </p:spPr>
        </p:pic>
      </p:grpSp>
      <p:grpSp>
        <p:nvGrpSpPr>
          <p:cNvPr id="61" name="그룹 60"/>
          <p:cNvGrpSpPr/>
          <p:nvPr/>
        </p:nvGrpSpPr>
        <p:grpSpPr>
          <a:xfrm>
            <a:off x="5976593" y="2162080"/>
            <a:ext cx="4068360" cy="648072"/>
            <a:chOff x="899592" y="1755279"/>
            <a:chExt cx="4237997" cy="675031"/>
          </a:xfrm>
        </p:grpSpPr>
        <p:sp>
          <p:nvSpPr>
            <p:cNvPr id="62" name="직사각형 61"/>
            <p:cNvSpPr/>
            <p:nvPr/>
          </p:nvSpPr>
          <p:spPr>
            <a:xfrm>
              <a:off x="1691678" y="2000084"/>
              <a:ext cx="3351552" cy="4167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defRPr lang="ko-KR" altLang="en-US"/>
              </a:pPr>
              <a:r>
                <a:rPr lang="en-US" altLang="ko-KR" sz="2000">
                  <a:ln w="9525"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ea typeface="한컴 윤고딕 720"/>
                </a:rPr>
                <a:t>Adobe Photoshop CS5</a:t>
              </a:r>
              <a:endParaRPr lang="ko-KR" altLang="en-US" sz="2000">
                <a:ln w="9525">
                  <a:solidFill>
                    <a:schemeClr val="bg1">
                      <a:lumMod val="65000"/>
                      <a:alpha val="0"/>
                    </a:schemeClr>
                  </a:solidFill>
                </a:ln>
                <a:ea typeface="한컴 윤고딕 720"/>
              </a:endParaRPr>
            </a:p>
          </p:txBody>
        </p:sp>
        <p:cxnSp>
          <p:nvCxnSpPr>
            <p:cNvPr id="69" name="직선 연결선 68"/>
            <p:cNvCxnSpPr/>
            <p:nvPr/>
          </p:nvCxnSpPr>
          <p:spPr>
            <a:xfrm>
              <a:off x="899592" y="2430310"/>
              <a:ext cx="4237997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0" name="그림 69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899592" y="1755279"/>
              <a:ext cx="652910" cy="614503"/>
            </a:xfrm>
            <a:prstGeom prst="rect">
              <a:avLst/>
            </a:prstGeom>
          </p:spPr>
        </p:pic>
      </p:grpSp>
      <p:grpSp>
        <p:nvGrpSpPr>
          <p:cNvPr id="71" name="그룹 70"/>
          <p:cNvGrpSpPr/>
          <p:nvPr/>
        </p:nvGrpSpPr>
        <p:grpSpPr>
          <a:xfrm>
            <a:off x="5976593" y="3393301"/>
            <a:ext cx="4068452" cy="648433"/>
            <a:chOff x="899592" y="1724864"/>
            <a:chExt cx="4237997" cy="718661"/>
          </a:xfrm>
        </p:grpSpPr>
        <p:sp>
          <p:nvSpPr>
            <p:cNvPr id="72" name="직사각형 71"/>
            <p:cNvSpPr/>
            <p:nvPr/>
          </p:nvSpPr>
          <p:spPr>
            <a:xfrm>
              <a:off x="1691678" y="2000082"/>
              <a:ext cx="3351554" cy="44344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defRPr lang="ko-KR" altLang="en-US"/>
              </a:pPr>
              <a:r>
                <a:rPr lang="en-US" altLang="ko-KR" sz="2000">
                  <a:ln w="9525"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ea typeface="한컴 윤고딕 720"/>
                </a:rPr>
                <a:t>Autodesk 3Ds Max</a:t>
              </a:r>
              <a:endParaRPr lang="ko-KR" altLang="en-US" sz="2000">
                <a:ln w="9525">
                  <a:solidFill>
                    <a:schemeClr val="bg1">
                      <a:lumMod val="65000"/>
                      <a:alpha val="0"/>
                    </a:schemeClr>
                  </a:solidFill>
                </a:ln>
                <a:ea typeface="한컴 윤고딕 720"/>
              </a:endParaRPr>
            </a:p>
          </p:txBody>
        </p:sp>
        <p:cxnSp>
          <p:nvCxnSpPr>
            <p:cNvPr id="73" name="직선 연결선 72"/>
            <p:cNvCxnSpPr/>
            <p:nvPr/>
          </p:nvCxnSpPr>
          <p:spPr>
            <a:xfrm>
              <a:off x="899592" y="2430310"/>
              <a:ext cx="4237997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4" name="그림 73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950349" y="1724864"/>
              <a:ext cx="551395" cy="675333"/>
            </a:xfrm>
            <a:prstGeom prst="rect">
              <a:avLst/>
            </a:prstGeom>
          </p:spPr>
        </p:pic>
      </p:grpSp>
      <p:pic>
        <p:nvPicPr>
          <p:cNvPr id="2054" name="Picture 6" descr="ê´ë ¨ ì´ë¯¸ì§"/>
          <p:cNvPicPr>
            <a:picLocks noChangeAspect="1" noChangeArrowheads="1"/>
          </p:cNvPicPr>
          <p:nvPr/>
        </p:nvPicPr>
        <p:blipFill rotWithShape="1">
          <a:blip r:embed="rId7"/>
          <a:srcRect l="3740" t="10100" r="77990" b="27280"/>
          <a:stretch>
            <a:fillRect/>
          </a:stretch>
        </p:blipFill>
        <p:spPr>
          <a:xfrm>
            <a:off x="709770" y="3263788"/>
            <a:ext cx="728537" cy="738719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1216189" y="3726199"/>
            <a:ext cx="2059864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216189" y="922439"/>
            <a:ext cx="2059864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216189" y="2448004"/>
            <a:ext cx="827471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200">
                <a:solidFill>
                  <a:schemeClr val="bg1"/>
                </a:solidFill>
              </a:rPr>
              <a:t>001</a:t>
            </a:r>
            <a:endParaRPr lang="ko-KR" altLang="en-US" sz="3200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194709" y="3034877"/>
            <a:ext cx="1826141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200">
                <a:solidFill>
                  <a:schemeClr val="bg1"/>
                </a:solidFill>
              </a:rPr>
              <a:t>연구목적</a:t>
            </a:r>
          </a:p>
        </p:txBody>
      </p:sp>
      <p:sp>
        <p:nvSpPr>
          <p:cNvPr id="20" name="오각형 7"/>
          <p:cNvSpPr/>
          <p:nvPr/>
        </p:nvSpPr>
        <p:spPr>
          <a:xfrm rot="5400000">
            <a:off x="-902571" y="1846229"/>
            <a:ext cx="6028661" cy="2336201"/>
          </a:xfrm>
          <a:prstGeom prst="homePlate">
            <a:avLst>
              <a:gd name="adj" fmla="val 50000"/>
            </a:avLst>
          </a:prstGeom>
          <a:solidFill>
            <a:srgbClr val="42C7F1">
              <a:alpha val="50000"/>
            </a:srgbClr>
          </a:solidFill>
          <a:ln>
            <a:noFill/>
          </a:ln>
          <a:effectLst>
            <a:outerShdw dist="38100" dir="2700000" algn="tl" rotWithShape="0">
              <a:schemeClr val="accent4">
                <a:lumMod val="1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21" name="직선 연결선 20"/>
          <p:cNvCxnSpPr/>
          <p:nvPr/>
        </p:nvCxnSpPr>
        <p:spPr>
          <a:xfrm>
            <a:off x="943659" y="3715297"/>
            <a:ext cx="2332394" cy="10902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943659" y="922439"/>
            <a:ext cx="2332394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960208" y="2761190"/>
            <a:ext cx="1980029" cy="95410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800">
                <a:solidFill>
                  <a:schemeClr val="bg1"/>
                </a:solidFill>
              </a:rPr>
              <a:t>004</a:t>
            </a:r>
            <a:r>
              <a:rPr lang="ko-KR" altLang="en-US" sz="2800">
                <a:solidFill>
                  <a:schemeClr val="bg1"/>
                </a:solidFill>
              </a:rPr>
              <a:t>  </a:t>
            </a:r>
          </a:p>
          <a:p>
            <a:pPr lvl="0">
              <a:defRPr/>
            </a:pPr>
            <a:r>
              <a:rPr lang="ko-KR" altLang="en-US" sz="2800">
                <a:solidFill>
                  <a:schemeClr val="bg1"/>
                </a:solidFill>
              </a:rPr>
              <a:t>기술적요소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rgbClr val="42C7F1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193464" y="347347"/>
            <a:ext cx="3467616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bg2">
                    <a:lumMod val="25000"/>
                  </a:schemeClr>
                </a:solidFill>
              </a:rPr>
              <a:t>04 </a:t>
            </a:r>
            <a:r>
              <a:rPr lang="ko-KR" altLang="en-US">
                <a:solidFill>
                  <a:schemeClr val="bg2">
                    <a:lumMod val="25000"/>
                  </a:schemeClr>
                </a:solidFill>
              </a:rPr>
              <a:t>기술적요소 및 중점 연구분야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93464" y="675148"/>
            <a:ext cx="1723549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400">
                <a:solidFill>
                  <a:schemeClr val="bg2">
                    <a:lumMod val="25000"/>
                  </a:schemeClr>
                </a:solidFill>
              </a:rPr>
              <a:t>기술적요소</a:t>
            </a:r>
            <a:endParaRPr lang="ko-KR" altLang="en-US" sz="2400" spc="-15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34" name="그룹 33"/>
          <p:cNvGrpSpPr/>
          <p:nvPr/>
        </p:nvGrpSpPr>
        <p:grpSpPr>
          <a:xfrm flipH="1">
            <a:off x="11374568" y="0"/>
            <a:ext cx="579033" cy="1227831"/>
            <a:chOff x="1066216" y="-1"/>
            <a:chExt cx="2336201" cy="4953878"/>
          </a:xfrm>
          <a:solidFill>
            <a:srgbClr val="42C7F1">
              <a:alpha val="50000"/>
            </a:srgbClr>
          </a:solidFill>
          <a:effectLst>
            <a:outerShdw dist="12700" dir="2700000" algn="tl" rotWithShape="0">
              <a:schemeClr val="accent4">
                <a:lumMod val="10000"/>
                <a:alpha val="40000"/>
              </a:schemeClr>
            </a:outerShdw>
          </a:effectLst>
        </p:grpSpPr>
        <p:grpSp>
          <p:nvGrpSpPr>
            <p:cNvPr id="45" name="그룹 44"/>
            <p:cNvGrpSpPr/>
            <p:nvPr/>
          </p:nvGrpSpPr>
          <p:grpSpPr>
            <a:xfrm>
              <a:off x="1066216" y="-1"/>
              <a:ext cx="2336201" cy="4953878"/>
              <a:chOff x="662180" y="-1"/>
              <a:chExt cx="1884872" cy="4242180"/>
            </a:xfrm>
            <a:grpFill/>
          </p:grpSpPr>
          <p:sp>
            <p:nvSpPr>
              <p:cNvPr id="50" name="오각형 49"/>
              <p:cNvSpPr/>
              <p:nvPr/>
            </p:nvSpPr>
            <p:spPr>
              <a:xfrm rot="5400000">
                <a:off x="-516474" y="1178653"/>
                <a:ext cx="4242180" cy="1884872"/>
              </a:xfrm>
              <a:prstGeom prst="homePlate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cxnSp>
            <p:nvCxnSpPr>
              <p:cNvPr id="51" name="직선 연결선 50"/>
              <p:cNvCxnSpPr/>
              <p:nvPr/>
            </p:nvCxnSpPr>
            <p:spPr>
              <a:xfrm>
                <a:off x="793708" y="3111827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/>
              <p:cNvCxnSpPr/>
              <p:nvPr/>
            </p:nvCxnSpPr>
            <p:spPr>
              <a:xfrm>
                <a:off x="793708" y="710870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48" name="그림 47"/>
            <p:cNvPicPr>
              <a:picLocks noChangeAspect="1"/>
            </p:cNvPicPr>
            <p:nvPr/>
          </p:nvPicPr>
          <p:blipFill rotWithShape="1">
            <a:blip r:embed="rId2"/>
            <a:srcRect l="-3190" t="85300" r="14160" b="-2880"/>
            <a:stretch>
              <a:fillRect/>
            </a:stretch>
          </p:blipFill>
          <p:spPr>
            <a:xfrm>
              <a:off x="1599642" y="2337236"/>
              <a:ext cx="598243" cy="133491"/>
            </a:xfrm>
            <a:prstGeom prst="rect">
              <a:avLst/>
            </a:prstGeom>
            <a:grpFill/>
            <a:ln>
              <a:noFill/>
            </a:ln>
          </p:spPr>
        </p:pic>
      </p:grpSp>
      <p:sp>
        <p:nvSpPr>
          <p:cNvPr id="37" name="TextBox 36"/>
          <p:cNvSpPr txBox="1"/>
          <p:nvPr/>
        </p:nvSpPr>
        <p:spPr>
          <a:xfrm>
            <a:off x="817993" y="1801829"/>
            <a:ext cx="1778521" cy="373981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342900" indent="-342900" algn="just">
              <a:buFontTx/>
              <a:buChar char="-"/>
              <a:defRPr/>
            </a:pPr>
            <a:r>
              <a:rPr lang="ko-KR" altLang="en-US" sz="2400">
                <a:solidFill>
                  <a:srgbClr val="3C3C3C"/>
                </a:solidFill>
              </a:rPr>
              <a:t>인공지능</a:t>
            </a:r>
          </a:p>
          <a:p>
            <a:pPr marL="342900" indent="-342900" algn="just">
              <a:buFontTx/>
              <a:buChar char="-"/>
              <a:defRPr/>
            </a:pPr>
            <a:endParaRPr lang="en-US" altLang="ko-KR" sz="2400">
              <a:solidFill>
                <a:srgbClr val="3C3C3C"/>
              </a:solidFill>
            </a:endParaRPr>
          </a:p>
          <a:p>
            <a:pPr marL="342900" indent="-342900" algn="just">
              <a:buFontTx/>
              <a:buChar char="-"/>
              <a:defRPr/>
            </a:pPr>
            <a:endParaRPr lang="en-US" altLang="ko-KR" sz="2400">
              <a:solidFill>
                <a:srgbClr val="F8B03A"/>
              </a:solidFill>
            </a:endParaRPr>
          </a:p>
          <a:p>
            <a:pPr marL="0" indent="0" algn="just">
              <a:buFontTx/>
              <a:buNone/>
              <a:defRPr/>
            </a:pPr>
            <a:endParaRPr lang="ko-KR" altLang="en-US" sz="2400">
              <a:solidFill>
                <a:srgbClr val="3C3C3C"/>
              </a:solidFill>
            </a:endParaRPr>
          </a:p>
          <a:p>
            <a:pPr marL="342900" indent="-342900" algn="just">
              <a:buFontTx/>
              <a:buChar char="-"/>
              <a:defRPr/>
            </a:pPr>
            <a:endParaRPr lang="en-US" altLang="ko-KR" sz="2400">
              <a:solidFill>
                <a:srgbClr val="3C3C3C"/>
              </a:solidFill>
            </a:endParaRPr>
          </a:p>
          <a:p>
            <a:pPr marL="0" indent="0" algn="just">
              <a:buFontTx/>
              <a:buNone/>
              <a:defRPr/>
            </a:pPr>
            <a:endParaRPr lang="ko-KR" altLang="en-US" sz="2400">
              <a:solidFill>
                <a:srgbClr val="3C3C3C"/>
              </a:solidFill>
            </a:endParaRPr>
          </a:p>
          <a:p>
            <a:pPr algn="just">
              <a:defRPr/>
            </a:pPr>
            <a:endParaRPr lang="en-US" altLang="ko-KR" sz="2400">
              <a:solidFill>
                <a:srgbClr val="3C3C3C"/>
              </a:solidFill>
            </a:endParaRPr>
          </a:p>
          <a:p>
            <a:pPr marL="0" indent="0" algn="just">
              <a:buFontTx/>
              <a:buNone/>
              <a:defRPr/>
            </a:pPr>
            <a:endParaRPr lang="ko-KR" altLang="en-US" sz="2400">
              <a:solidFill>
                <a:srgbClr val="3C3C3C"/>
              </a:solidFill>
            </a:endParaRPr>
          </a:p>
          <a:p>
            <a:pPr algn="just">
              <a:defRPr/>
            </a:pPr>
            <a:endParaRPr lang="en-US" altLang="ko-KR" sz="2400">
              <a:solidFill>
                <a:srgbClr val="3C3C3C"/>
              </a:solidFill>
            </a:endParaRPr>
          </a:p>
          <a:p>
            <a:pPr marL="0" indent="0" algn="just">
              <a:buFontTx/>
              <a:buNone/>
              <a:defRPr/>
            </a:pPr>
            <a:endParaRPr lang="en-US" altLang="ko-KR" sz="2400">
              <a:solidFill>
                <a:srgbClr val="3C3C3C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1216189" y="3726199"/>
            <a:ext cx="2059864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216189" y="922439"/>
            <a:ext cx="2059864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216189" y="2448004"/>
            <a:ext cx="827471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200">
                <a:solidFill>
                  <a:schemeClr val="bg1"/>
                </a:solidFill>
              </a:rPr>
              <a:t>001</a:t>
            </a:r>
            <a:endParaRPr lang="ko-KR" altLang="en-US" sz="3200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194709" y="3034877"/>
            <a:ext cx="1826141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200">
                <a:solidFill>
                  <a:schemeClr val="bg1"/>
                </a:solidFill>
              </a:rPr>
              <a:t>연구목적</a:t>
            </a:r>
          </a:p>
        </p:txBody>
      </p:sp>
      <p:sp>
        <p:nvSpPr>
          <p:cNvPr id="20" name="오각형 7"/>
          <p:cNvSpPr/>
          <p:nvPr/>
        </p:nvSpPr>
        <p:spPr>
          <a:xfrm rot="5400000">
            <a:off x="-902571" y="1846229"/>
            <a:ext cx="6028661" cy="2336201"/>
          </a:xfrm>
          <a:prstGeom prst="homePlate">
            <a:avLst>
              <a:gd name="adj" fmla="val 50000"/>
            </a:avLst>
          </a:prstGeom>
          <a:solidFill>
            <a:srgbClr val="42C7F1">
              <a:alpha val="50000"/>
            </a:srgbClr>
          </a:solidFill>
          <a:ln w="12700" cap="flat" cmpd="sng" algn="ctr">
            <a:solidFill>
              <a:srgbClr val="42C7F1">
                <a:alpha val="50000"/>
              </a:srgbClr>
            </a:solidFill>
            <a:prstDash val="solid"/>
            <a:miter/>
            <a:headEnd w="med" len="med"/>
            <a:tailEnd w="med" len="med"/>
          </a:ln>
          <a:effectLst>
            <a:outerShdw dist="38100" dir="2700000" algn="tl" rotWithShape="0">
              <a:schemeClr val="accent4">
                <a:lumMod val="1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21" name="직선 연결선 20"/>
          <p:cNvCxnSpPr/>
          <p:nvPr/>
        </p:nvCxnSpPr>
        <p:spPr>
          <a:xfrm>
            <a:off x="943659" y="3715297"/>
            <a:ext cx="2332394" cy="10902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943659" y="922439"/>
            <a:ext cx="2332394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960208" y="2761190"/>
            <a:ext cx="2315845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800">
                <a:solidFill>
                  <a:schemeClr val="bg1"/>
                </a:solidFill>
              </a:rPr>
              <a:t>005</a:t>
            </a:r>
            <a:r>
              <a:rPr lang="ko-KR" altLang="en-US" sz="2800">
                <a:solidFill>
                  <a:schemeClr val="bg1"/>
                </a:solidFill>
              </a:rPr>
              <a:t>  </a:t>
            </a:r>
          </a:p>
          <a:p>
            <a:pPr lvl="0">
              <a:defRPr/>
            </a:pPr>
            <a:r>
              <a:rPr lang="ko-KR" altLang="en-US" sz="2800">
                <a:solidFill>
                  <a:schemeClr val="bg1"/>
                </a:solidFill>
              </a:rPr>
              <a:t>개인별 준비 현황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rgbClr val="42C7F1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193464" y="347347"/>
            <a:ext cx="2249334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bg2">
                    <a:lumMod val="25000"/>
                  </a:schemeClr>
                </a:solidFill>
              </a:rPr>
              <a:t>05 </a:t>
            </a:r>
            <a:r>
              <a:rPr lang="ko-KR" altLang="en-US">
                <a:solidFill>
                  <a:schemeClr val="bg2">
                    <a:lumMod val="25000"/>
                  </a:schemeClr>
                </a:solidFill>
              </a:rPr>
              <a:t>개인별 준비 현황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93464" y="675148"/>
            <a:ext cx="8420895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400">
                <a:solidFill>
                  <a:schemeClr val="bg2">
                    <a:lumMod val="25000"/>
                  </a:schemeClr>
                </a:solidFill>
              </a:rPr>
              <a:t>개인별 관련 수강 과목 및 개발 능력과 관련된 경력 등을 표기</a:t>
            </a:r>
            <a:endParaRPr lang="ko-KR" altLang="en-US" sz="2400" spc="-15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34" name="그룹 33"/>
          <p:cNvGrpSpPr/>
          <p:nvPr/>
        </p:nvGrpSpPr>
        <p:grpSpPr>
          <a:xfrm flipH="1">
            <a:off x="11374568" y="0"/>
            <a:ext cx="579033" cy="1227831"/>
            <a:chOff x="1066216" y="-1"/>
            <a:chExt cx="2336201" cy="4953878"/>
          </a:xfrm>
          <a:solidFill>
            <a:srgbClr val="42C7F1">
              <a:alpha val="50000"/>
            </a:srgbClr>
          </a:solidFill>
          <a:effectLst>
            <a:outerShdw dist="12700" dir="2700000" algn="tl" rotWithShape="0">
              <a:schemeClr val="accent4">
                <a:lumMod val="10000"/>
                <a:alpha val="40000"/>
              </a:schemeClr>
            </a:outerShdw>
          </a:effectLst>
        </p:grpSpPr>
        <p:grpSp>
          <p:nvGrpSpPr>
            <p:cNvPr id="45" name="그룹 44"/>
            <p:cNvGrpSpPr/>
            <p:nvPr/>
          </p:nvGrpSpPr>
          <p:grpSpPr>
            <a:xfrm>
              <a:off x="1066216" y="-1"/>
              <a:ext cx="2336201" cy="4953878"/>
              <a:chOff x="662180" y="-1"/>
              <a:chExt cx="1884872" cy="4242180"/>
            </a:xfrm>
            <a:grpFill/>
          </p:grpSpPr>
          <p:sp>
            <p:nvSpPr>
              <p:cNvPr id="50" name="오각형 49"/>
              <p:cNvSpPr/>
              <p:nvPr/>
            </p:nvSpPr>
            <p:spPr>
              <a:xfrm rot="5400000">
                <a:off x="-516474" y="1178653"/>
                <a:ext cx="4242180" cy="1884872"/>
              </a:xfrm>
              <a:prstGeom prst="homePlate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cxnSp>
            <p:nvCxnSpPr>
              <p:cNvPr id="51" name="직선 연결선 50"/>
              <p:cNvCxnSpPr/>
              <p:nvPr/>
            </p:nvCxnSpPr>
            <p:spPr>
              <a:xfrm>
                <a:off x="793708" y="3111827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/>
              <p:cNvCxnSpPr/>
              <p:nvPr/>
            </p:nvCxnSpPr>
            <p:spPr>
              <a:xfrm>
                <a:off x="793708" y="710870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48" name="그림 47"/>
            <p:cNvPicPr>
              <a:picLocks noChangeAspect="1"/>
            </p:cNvPicPr>
            <p:nvPr/>
          </p:nvPicPr>
          <p:blipFill rotWithShape="1">
            <a:blip r:embed="rId2"/>
            <a:srcRect l="-3190" t="85300" r="14160" b="-2880"/>
            <a:stretch>
              <a:fillRect/>
            </a:stretch>
          </p:blipFill>
          <p:spPr>
            <a:xfrm>
              <a:off x="1599642" y="2337236"/>
              <a:ext cx="598243" cy="133491"/>
            </a:xfrm>
            <a:prstGeom prst="rect">
              <a:avLst/>
            </a:prstGeom>
            <a:grpFill/>
            <a:ln>
              <a:noFill/>
            </a:ln>
          </p:spPr>
        </p:pic>
      </p:grpSp>
      <p:sp>
        <p:nvSpPr>
          <p:cNvPr id="37" name="TextBox 36"/>
          <p:cNvSpPr txBox="1"/>
          <p:nvPr/>
        </p:nvSpPr>
        <p:spPr>
          <a:xfrm>
            <a:off x="1846322" y="1588764"/>
            <a:ext cx="1216918" cy="44768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just">
              <a:defRPr/>
            </a:pPr>
            <a:r>
              <a:rPr lang="ko-KR" altLang="en-US" sz="2400">
                <a:solidFill>
                  <a:srgbClr val="3C3C3C"/>
                </a:solidFill>
              </a:rPr>
              <a:t>최은우</a:t>
            </a:r>
            <a:r>
              <a:rPr lang="en-US" altLang="ko-KR" sz="2400">
                <a:solidFill>
                  <a:srgbClr val="3C3C3C"/>
                </a:solidFill>
              </a:rPr>
              <a:t>: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846320" y="2806485"/>
            <a:ext cx="1216920" cy="4491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just">
              <a:defRPr/>
            </a:pPr>
            <a:r>
              <a:rPr lang="ko-KR" altLang="en-US" sz="2400">
                <a:solidFill>
                  <a:srgbClr val="3C3C3C"/>
                </a:solidFill>
              </a:rPr>
              <a:t>신동원</a:t>
            </a:r>
            <a:r>
              <a:rPr lang="en-US" altLang="ko-KR" sz="2400">
                <a:solidFill>
                  <a:srgbClr val="3C3C3C"/>
                </a:solidFill>
              </a:rPr>
              <a:t>: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846320" y="4138135"/>
            <a:ext cx="273945" cy="4510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just">
              <a:defRPr/>
            </a:pPr>
            <a:endParaRPr lang="en-US" altLang="ko-KR" sz="2400">
              <a:solidFill>
                <a:srgbClr val="3C3C3C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3212042" y="1510770"/>
            <a:ext cx="5177013" cy="617361"/>
          </a:xfrm>
          <a:prstGeom prst="rect">
            <a:avLst/>
          </a:prstGeom>
        </p:spPr>
        <p:txBody>
          <a:bodyPr wrap="square"/>
          <a:lstStyle/>
          <a:p>
            <a:pPr>
              <a:defRPr/>
            </a:pPr>
            <a:endParaRPr/>
          </a:p>
        </p:txBody>
      </p:sp>
      <p:sp>
        <p:nvSpPr>
          <p:cNvPr id="54" name="TextBox 53"/>
          <p:cNvSpPr txBox="1"/>
          <p:nvPr/>
        </p:nvSpPr>
        <p:spPr>
          <a:xfrm>
            <a:off x="3229680" y="1554868"/>
            <a:ext cx="5891389" cy="573263"/>
          </a:xfrm>
          <a:prstGeom prst="rect">
            <a:avLst/>
          </a:prstGeom>
        </p:spPr>
        <p:txBody>
          <a:bodyPr wrap="square"/>
          <a:lstStyle/>
          <a:p>
            <a:pPr>
              <a:defRPr/>
            </a:pPr>
            <a:r>
              <a:rPr lang="ko-KR" altLang="en-US"/>
              <a:t>인공지능 수업 수강 및 </a:t>
            </a:r>
            <a:r>
              <a:rPr lang="en-US" altLang="ko-KR"/>
              <a:t>3D</a:t>
            </a:r>
            <a:r>
              <a:rPr lang="ko-KR" altLang="en-US"/>
              <a:t>게임프로그래밍</a:t>
            </a:r>
            <a:r>
              <a:rPr lang="en-US" altLang="ko-KR"/>
              <a:t>1,2</a:t>
            </a:r>
            <a:r>
              <a:rPr lang="ko-KR" altLang="en-US"/>
              <a:t> 수강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/>
          <p:nvPr/>
        </p:nvCxnSpPr>
        <p:spPr>
          <a:xfrm>
            <a:off x="1216189" y="3726199"/>
            <a:ext cx="2059864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216189" y="922439"/>
            <a:ext cx="2059864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135979" y="2062108"/>
            <a:ext cx="867545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200">
                <a:solidFill>
                  <a:schemeClr val="bg1"/>
                </a:solidFill>
              </a:rPr>
              <a:t>005</a:t>
            </a:r>
            <a:endParaRPr lang="ko-KR" altLang="en-US" sz="320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114499" y="2648981"/>
            <a:ext cx="2350323" cy="107721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200">
                <a:solidFill>
                  <a:schemeClr val="bg1"/>
                </a:solidFill>
              </a:rPr>
              <a:t>타 게임과의</a:t>
            </a:r>
          </a:p>
          <a:p>
            <a:pPr lvl="0">
              <a:defRPr/>
            </a:pPr>
            <a:r>
              <a:rPr lang="ko-KR" altLang="en-US" sz="3200">
                <a:solidFill>
                  <a:schemeClr val="bg1"/>
                </a:solidFill>
              </a:rPr>
              <a:t>차별성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60208" y="2761190"/>
            <a:ext cx="2178802" cy="138499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800">
                <a:solidFill>
                  <a:schemeClr val="bg1"/>
                </a:solidFill>
              </a:rPr>
              <a:t>005</a:t>
            </a:r>
            <a:r>
              <a:rPr lang="ko-KR" altLang="en-US" sz="2800">
                <a:solidFill>
                  <a:schemeClr val="bg1"/>
                </a:solidFill>
              </a:rPr>
              <a:t>  </a:t>
            </a:r>
          </a:p>
          <a:p>
            <a:pPr lvl="0">
              <a:defRPr/>
            </a:pPr>
            <a:r>
              <a:rPr lang="ko-KR" altLang="en-US" sz="2800">
                <a:solidFill>
                  <a:schemeClr val="bg1"/>
                </a:solidFill>
              </a:rPr>
              <a:t>타 게임과의 </a:t>
            </a:r>
          </a:p>
          <a:p>
            <a:pPr lvl="0">
              <a:defRPr/>
            </a:pPr>
            <a:r>
              <a:rPr lang="ko-KR" altLang="en-US" sz="2800">
                <a:solidFill>
                  <a:schemeClr val="bg1"/>
                </a:solidFill>
              </a:rPr>
              <a:t>차별성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1216189" y="3726199"/>
            <a:ext cx="2059864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1216189" y="922439"/>
            <a:ext cx="2059864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1216189" y="2448004"/>
            <a:ext cx="827471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200">
                <a:solidFill>
                  <a:schemeClr val="bg1"/>
                </a:solidFill>
              </a:rPr>
              <a:t>001</a:t>
            </a:r>
            <a:endParaRPr lang="ko-KR" altLang="en-US" sz="3200">
              <a:solidFill>
                <a:schemeClr val="bg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194709" y="3034877"/>
            <a:ext cx="1826141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200">
                <a:solidFill>
                  <a:schemeClr val="bg1"/>
                </a:solidFill>
              </a:rPr>
              <a:t>연구목적</a:t>
            </a:r>
          </a:p>
        </p:txBody>
      </p:sp>
      <p:sp>
        <p:nvSpPr>
          <p:cNvPr id="28" name="오각형 7"/>
          <p:cNvSpPr/>
          <p:nvPr/>
        </p:nvSpPr>
        <p:spPr>
          <a:xfrm rot="5400000">
            <a:off x="-902571" y="1846229"/>
            <a:ext cx="6028661" cy="2336201"/>
          </a:xfrm>
          <a:prstGeom prst="homePlate">
            <a:avLst>
              <a:gd name="adj" fmla="val 50000"/>
            </a:avLst>
          </a:prstGeom>
          <a:solidFill>
            <a:srgbClr val="42C7F1">
              <a:alpha val="50000"/>
            </a:srgbClr>
          </a:solidFill>
          <a:ln>
            <a:noFill/>
          </a:ln>
          <a:effectLst>
            <a:outerShdw dist="38100" dir="2700000" algn="tl" rotWithShape="0">
              <a:schemeClr val="accent4">
                <a:lumMod val="1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29" name="직선 연결선 28"/>
          <p:cNvCxnSpPr/>
          <p:nvPr/>
        </p:nvCxnSpPr>
        <p:spPr>
          <a:xfrm>
            <a:off x="943659" y="3715297"/>
            <a:ext cx="2332394" cy="10902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943659" y="922439"/>
            <a:ext cx="2332394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960208" y="2347832"/>
            <a:ext cx="2178802" cy="138499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800">
                <a:solidFill>
                  <a:schemeClr val="bg1"/>
                </a:solidFill>
              </a:rPr>
              <a:t>006</a:t>
            </a:r>
            <a:r>
              <a:rPr lang="ko-KR" altLang="en-US" sz="2800">
                <a:solidFill>
                  <a:schemeClr val="bg1"/>
                </a:solidFill>
              </a:rPr>
              <a:t>  </a:t>
            </a:r>
          </a:p>
          <a:p>
            <a:pPr lvl="0">
              <a:defRPr/>
            </a:pPr>
            <a:r>
              <a:rPr lang="ko-KR" altLang="en-US" sz="2800">
                <a:solidFill>
                  <a:schemeClr val="bg1"/>
                </a:solidFill>
              </a:rPr>
              <a:t>타 게임과의 </a:t>
            </a:r>
          </a:p>
          <a:p>
            <a:pPr lvl="0">
              <a:defRPr/>
            </a:pPr>
            <a:r>
              <a:rPr lang="ko-KR" altLang="en-US" sz="2800">
                <a:solidFill>
                  <a:schemeClr val="bg1"/>
                </a:solidFill>
              </a:rPr>
              <a:t>차별성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rgbClr val="42C7F1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193464" y="347347"/>
            <a:ext cx="2480166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bg2">
                    <a:lumMod val="25000"/>
                  </a:schemeClr>
                </a:solidFill>
              </a:rPr>
              <a:t>06 </a:t>
            </a:r>
            <a:r>
              <a:rPr lang="ko-KR" altLang="en-US">
                <a:solidFill>
                  <a:schemeClr val="bg2">
                    <a:lumMod val="25000"/>
                  </a:schemeClr>
                </a:solidFill>
              </a:rPr>
              <a:t>타 게임과의 차별성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93464" y="675148"/>
            <a:ext cx="1415772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400">
                <a:solidFill>
                  <a:schemeClr val="bg2">
                    <a:lumMod val="25000"/>
                  </a:schemeClr>
                </a:solidFill>
              </a:rPr>
              <a:t>유사게임</a:t>
            </a:r>
            <a:endParaRPr lang="ko-KR" altLang="en-US" sz="2400" spc="-15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34" name="그룹 33"/>
          <p:cNvGrpSpPr/>
          <p:nvPr/>
        </p:nvGrpSpPr>
        <p:grpSpPr>
          <a:xfrm flipH="1">
            <a:off x="11374568" y="0"/>
            <a:ext cx="579033" cy="1227831"/>
            <a:chOff x="1066216" y="-1"/>
            <a:chExt cx="2336201" cy="4953878"/>
          </a:xfrm>
          <a:solidFill>
            <a:srgbClr val="42C7F1">
              <a:alpha val="50000"/>
            </a:srgbClr>
          </a:solidFill>
          <a:effectLst>
            <a:outerShdw dist="12700" dir="2700000" algn="tl" rotWithShape="0">
              <a:schemeClr val="accent4">
                <a:lumMod val="10000"/>
                <a:alpha val="40000"/>
              </a:schemeClr>
            </a:outerShdw>
          </a:effectLst>
        </p:grpSpPr>
        <p:grpSp>
          <p:nvGrpSpPr>
            <p:cNvPr id="45" name="그룹 44"/>
            <p:cNvGrpSpPr/>
            <p:nvPr/>
          </p:nvGrpSpPr>
          <p:grpSpPr>
            <a:xfrm>
              <a:off x="1066216" y="-1"/>
              <a:ext cx="2336201" cy="4953878"/>
              <a:chOff x="662180" y="-1"/>
              <a:chExt cx="1884872" cy="4242180"/>
            </a:xfrm>
            <a:grpFill/>
          </p:grpSpPr>
          <p:sp>
            <p:nvSpPr>
              <p:cNvPr id="50" name="오각형 49"/>
              <p:cNvSpPr/>
              <p:nvPr/>
            </p:nvSpPr>
            <p:spPr>
              <a:xfrm rot="5400000">
                <a:off x="-516474" y="1178653"/>
                <a:ext cx="4242180" cy="1884872"/>
              </a:xfrm>
              <a:prstGeom prst="homePlate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cxnSp>
            <p:nvCxnSpPr>
              <p:cNvPr id="51" name="직선 연결선 50"/>
              <p:cNvCxnSpPr/>
              <p:nvPr/>
            </p:nvCxnSpPr>
            <p:spPr>
              <a:xfrm>
                <a:off x="793708" y="3111827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/>
              <p:cNvCxnSpPr/>
              <p:nvPr/>
            </p:nvCxnSpPr>
            <p:spPr>
              <a:xfrm>
                <a:off x="793708" y="710870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48" name="그림 47"/>
            <p:cNvPicPr>
              <a:picLocks noChangeAspect="1"/>
            </p:cNvPicPr>
            <p:nvPr/>
          </p:nvPicPr>
          <p:blipFill rotWithShape="1">
            <a:blip r:embed="rId2"/>
            <a:srcRect l="-3190" t="85300" r="14160" b="-2880"/>
            <a:stretch>
              <a:fillRect/>
            </a:stretch>
          </p:blipFill>
          <p:spPr>
            <a:xfrm>
              <a:off x="1599642" y="2337236"/>
              <a:ext cx="598243" cy="133491"/>
            </a:xfrm>
            <a:prstGeom prst="rect">
              <a:avLst/>
            </a:prstGeom>
            <a:grpFill/>
            <a:ln>
              <a:noFill/>
            </a:ln>
          </p:spPr>
        </p:pic>
      </p:grpSp>
      <p:sp>
        <p:nvSpPr>
          <p:cNvPr id="14" name="TextBox 13"/>
          <p:cNvSpPr txBox="1"/>
          <p:nvPr/>
        </p:nvSpPr>
        <p:spPr>
          <a:xfrm>
            <a:off x="4678765" y="1420043"/>
            <a:ext cx="2834467" cy="4449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endParaRPr lang="en-US" altLang="ko-KR" sz="2400"/>
          </a:p>
        </p:txBody>
      </p:sp>
      <p:sp>
        <p:nvSpPr>
          <p:cNvPr id="15" name="TextBox 14"/>
          <p:cNvSpPr txBox="1"/>
          <p:nvPr/>
        </p:nvSpPr>
        <p:spPr>
          <a:xfrm>
            <a:off x="2546587" y="5968778"/>
            <a:ext cx="7098825" cy="4491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defRPr/>
            </a:pPr>
            <a:endParaRPr lang="en-US" altLang="ko-KR" sz="2400"/>
          </a:p>
        </p:txBody>
      </p:sp>
      <p:sp>
        <p:nvSpPr>
          <p:cNvPr id="10245" name="TextBox 10244"/>
          <p:cNvSpPr txBox="1"/>
          <p:nvPr/>
        </p:nvSpPr>
        <p:spPr>
          <a:xfrm>
            <a:off x="4296833" y="2004660"/>
            <a:ext cx="4101041" cy="820208"/>
          </a:xfrm>
          <a:prstGeom prst="rect">
            <a:avLst/>
          </a:prstGeom>
        </p:spPr>
        <p:txBody>
          <a:bodyPr wrap="square"/>
          <a:lstStyle/>
          <a:p>
            <a:pPr>
              <a:defRPr/>
            </a:pPr>
            <a:endParaRPr/>
          </a:p>
        </p:txBody>
      </p:sp>
      <p:sp>
        <p:nvSpPr>
          <p:cNvPr id="10246" name="TextBox 10245"/>
          <p:cNvSpPr txBox="1"/>
          <p:nvPr/>
        </p:nvSpPr>
        <p:spPr>
          <a:xfrm>
            <a:off x="3224628" y="1306681"/>
            <a:ext cx="4327864" cy="499369"/>
          </a:xfrm>
          <a:prstGeom prst="rect">
            <a:avLst/>
          </a:prstGeom>
        </p:spPr>
        <p:txBody>
          <a:bodyPr wrap="square"/>
          <a:lstStyle/>
          <a:p>
            <a:pPr algn="ctr">
              <a:defRPr/>
            </a:pPr>
            <a:r>
              <a:rPr lang="ko-KR" altLang="en-US" sz="2400"/>
              <a:t>롤토체스</a:t>
            </a:r>
          </a:p>
        </p:txBody>
      </p:sp>
      <p:pic>
        <p:nvPicPr>
          <p:cNvPr id="10247" name="그림 1024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451869" y="1833851"/>
            <a:ext cx="8178552" cy="3777788"/>
          </a:xfrm>
          <a:prstGeom prst="rect">
            <a:avLst/>
          </a:prstGeom>
        </p:spPr>
      </p:pic>
      <p:sp>
        <p:nvSpPr>
          <p:cNvPr id="10248" name="TextBox 10247"/>
          <p:cNvSpPr txBox="1"/>
          <p:nvPr/>
        </p:nvSpPr>
        <p:spPr>
          <a:xfrm>
            <a:off x="1458341" y="5801002"/>
            <a:ext cx="8008397" cy="860024"/>
          </a:xfrm>
          <a:prstGeom prst="rect">
            <a:avLst/>
          </a:prstGeom>
        </p:spPr>
        <p:txBody>
          <a:bodyPr wrap="square"/>
          <a:lstStyle/>
          <a:p>
            <a:pPr algn="ctr">
              <a:defRPr/>
            </a:pPr>
            <a:r>
              <a:rPr lang="ko-KR" altLang="en-US"/>
              <a:t>자신만의 조합을 완성하여 다른 플레이어와 겨루는 </a:t>
            </a:r>
          </a:p>
          <a:p>
            <a:pPr algn="ctr">
              <a:defRPr/>
            </a:pPr>
            <a:r>
              <a:rPr lang="ko-KR" altLang="en-US"/>
              <a:t>오토배틀 장르의 </a:t>
            </a:r>
            <a:r>
              <a:rPr lang="en-US" altLang="ko-KR"/>
              <a:t>PVP</a:t>
            </a:r>
            <a:r>
              <a:rPr lang="ko-KR" altLang="en-US"/>
              <a:t>게임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C7F1">
            <a:alpha val="5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그룹 30"/>
          <p:cNvGrpSpPr/>
          <p:nvPr/>
        </p:nvGrpSpPr>
        <p:grpSpPr>
          <a:xfrm flipH="1">
            <a:off x="11374154" y="0"/>
            <a:ext cx="579447" cy="1227831"/>
            <a:chOff x="1066216" y="-1"/>
            <a:chExt cx="2337872" cy="4953878"/>
          </a:xfrm>
          <a:solidFill>
            <a:schemeClr val="lt1"/>
          </a:solidFill>
          <a:effectLst>
            <a:outerShdw dist="12700" dir="2700000" algn="tl" rotWithShape="0">
              <a:schemeClr val="accent4">
                <a:lumMod val="10000"/>
                <a:alpha val="40000"/>
              </a:schemeClr>
            </a:outerShdw>
          </a:effectLst>
        </p:grpSpPr>
        <p:grpSp>
          <p:nvGrpSpPr>
            <p:cNvPr id="32" name="그룹 31"/>
            <p:cNvGrpSpPr/>
            <p:nvPr/>
          </p:nvGrpSpPr>
          <p:grpSpPr>
            <a:xfrm>
              <a:off x="1066216" y="-1"/>
              <a:ext cx="2337872" cy="4953878"/>
              <a:chOff x="662180" y="-1"/>
              <a:chExt cx="1886220" cy="4242180"/>
            </a:xfrm>
            <a:grpFill/>
          </p:grpSpPr>
          <p:sp>
            <p:nvSpPr>
              <p:cNvPr id="36" name="오각형 35"/>
              <p:cNvSpPr/>
              <p:nvPr/>
            </p:nvSpPr>
            <p:spPr>
              <a:xfrm rot="5400000">
                <a:off x="-516474" y="1178653"/>
                <a:ext cx="4242180" cy="1884872"/>
              </a:xfrm>
              <a:prstGeom prst="homePlate">
                <a:avLst>
                  <a:gd name="adj" fmla="val 50000"/>
                </a:avLst>
              </a:prstGeom>
              <a:grpFill/>
              <a:ln>
                <a:solidFill>
                  <a:schemeClr val="l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cxnSp>
            <p:nvCxnSpPr>
              <p:cNvPr id="37" name="직선 연결선 36"/>
              <p:cNvCxnSpPr/>
              <p:nvPr/>
            </p:nvCxnSpPr>
            <p:spPr>
              <a:xfrm>
                <a:off x="793708" y="3111827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lt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/>
              <p:cNvCxnSpPr/>
              <p:nvPr/>
            </p:nvCxnSpPr>
            <p:spPr>
              <a:xfrm>
                <a:off x="793710" y="710869"/>
                <a:ext cx="1754690" cy="0"/>
              </a:xfrm>
              <a:prstGeom prst="line">
                <a:avLst/>
              </a:prstGeom>
              <a:grpFill/>
              <a:ln>
                <a:solidFill>
                  <a:schemeClr val="lt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35" name="그림 34"/>
            <p:cNvPicPr>
              <a:picLocks noChangeAspect="1"/>
            </p:cNvPicPr>
            <p:nvPr/>
          </p:nvPicPr>
          <p:blipFill rotWithShape="1">
            <a:blip r:embed="rId2"/>
            <a:srcRect l="-3190" t="85300" r="14160" b="-2880"/>
            <a:stretch>
              <a:fillRect/>
            </a:stretch>
          </p:blipFill>
          <p:spPr>
            <a:xfrm>
              <a:off x="1599642" y="2337236"/>
              <a:ext cx="598243" cy="133491"/>
            </a:xfrm>
            <a:prstGeom prst="rect">
              <a:avLst/>
            </a:prstGeom>
            <a:grpFill/>
            <a:ln>
              <a:solidFill>
                <a:schemeClr val="lt1"/>
              </a:solidFill>
            </a:ln>
          </p:spPr>
        </p:pic>
      </p:grpSp>
      <p:sp>
        <p:nvSpPr>
          <p:cNvPr id="39" name="TextBox 38"/>
          <p:cNvSpPr txBox="1"/>
          <p:nvPr/>
        </p:nvSpPr>
        <p:spPr>
          <a:xfrm>
            <a:off x="817846" y="1227831"/>
            <a:ext cx="1892968" cy="44666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400" b="1">
                <a:solidFill>
                  <a:schemeClr val="lt1"/>
                </a:solidFill>
              </a:rPr>
              <a:t>CONTENTS</a:t>
            </a:r>
            <a:endParaRPr lang="ko-KR" altLang="en-US" sz="2400" b="1">
              <a:solidFill>
                <a:schemeClr val="lt1"/>
              </a:solidFill>
            </a:endParaRPr>
          </a:p>
        </p:txBody>
      </p:sp>
      <p:cxnSp>
        <p:nvCxnSpPr>
          <p:cNvPr id="44" name="직선 연결선 43"/>
          <p:cNvCxnSpPr/>
          <p:nvPr/>
        </p:nvCxnSpPr>
        <p:spPr>
          <a:xfrm>
            <a:off x="803633" y="1102690"/>
            <a:ext cx="1857882" cy="0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314318" y="1196990"/>
            <a:ext cx="588624" cy="4937698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r">
              <a:lnSpc>
                <a:spcPct val="360000"/>
              </a:lnSpc>
              <a:defRPr/>
            </a:pPr>
            <a:r>
              <a:rPr lang="en-US" altLang="ko-KR" sz="2300" b="1" spc="300">
                <a:solidFill>
                  <a:schemeClr val="bg1"/>
                </a:solidFill>
              </a:rPr>
              <a:t>01</a:t>
            </a:r>
          </a:p>
          <a:p>
            <a:pPr algn="r">
              <a:lnSpc>
                <a:spcPct val="360000"/>
              </a:lnSpc>
              <a:defRPr/>
            </a:pPr>
            <a:r>
              <a:rPr lang="en-US" altLang="ko-KR" sz="2300" b="1">
                <a:solidFill>
                  <a:schemeClr val="bg1"/>
                </a:solidFill>
              </a:rPr>
              <a:t>02</a:t>
            </a:r>
          </a:p>
          <a:p>
            <a:pPr algn="r">
              <a:lnSpc>
                <a:spcPct val="360000"/>
              </a:lnSpc>
              <a:defRPr/>
            </a:pPr>
            <a:r>
              <a:rPr lang="en-US" altLang="ko-KR" sz="2300" b="1">
                <a:solidFill>
                  <a:schemeClr val="bg1"/>
                </a:solidFill>
              </a:rPr>
              <a:t>03</a:t>
            </a:r>
          </a:p>
          <a:p>
            <a:pPr algn="r">
              <a:lnSpc>
                <a:spcPct val="360000"/>
              </a:lnSpc>
              <a:defRPr/>
            </a:pPr>
            <a:r>
              <a:rPr lang="en-US" altLang="ko-KR" sz="2300" b="1">
                <a:solidFill>
                  <a:schemeClr val="bg1"/>
                </a:solidFill>
              </a:rPr>
              <a:t>04</a:t>
            </a:r>
            <a:endParaRPr lang="ko-KR" altLang="en-US" sz="2300" b="1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838760" y="1803916"/>
            <a:ext cx="1031051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pc="-150">
                <a:solidFill>
                  <a:schemeClr val="bg1"/>
                </a:solidFill>
                <a:latin typeface="+mj-ea"/>
                <a:ea typeface="+mj-ea"/>
              </a:rPr>
              <a:t>연구목적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838760" y="3072735"/>
            <a:ext cx="179087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pc="-150">
                <a:solidFill>
                  <a:schemeClr val="bg1"/>
                </a:solidFill>
                <a:latin typeface="+mj-ea"/>
                <a:ea typeface="+mj-ea"/>
              </a:rPr>
              <a:t>게임소개 및 방법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838760" y="4336329"/>
            <a:ext cx="1031051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pc="-150">
                <a:solidFill>
                  <a:schemeClr val="bg1"/>
                </a:solidFill>
                <a:latin typeface="+mj-ea"/>
                <a:ea typeface="+mj-ea"/>
              </a:rPr>
              <a:t>개발환경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838760" y="5599923"/>
            <a:ext cx="2839239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pc="-150">
                <a:solidFill>
                  <a:schemeClr val="bg1"/>
                </a:solidFill>
                <a:latin typeface="+mj-ea"/>
                <a:ea typeface="+mj-ea"/>
              </a:rPr>
              <a:t>기술적요소 및 중점연구분야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714642" y="1102124"/>
            <a:ext cx="588623" cy="5189113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r">
              <a:lnSpc>
                <a:spcPct val="360000"/>
              </a:lnSpc>
              <a:defRPr/>
            </a:pPr>
            <a:r>
              <a:rPr lang="en-US" altLang="ko-KR" sz="2300" b="1" spc="300">
                <a:solidFill>
                  <a:schemeClr val="bg1"/>
                </a:solidFill>
              </a:rPr>
              <a:t>05</a:t>
            </a:r>
          </a:p>
          <a:p>
            <a:pPr algn="r">
              <a:lnSpc>
                <a:spcPct val="360000"/>
              </a:lnSpc>
              <a:defRPr/>
            </a:pPr>
            <a:r>
              <a:rPr lang="en-US" altLang="ko-KR" sz="2300" b="1">
                <a:solidFill>
                  <a:schemeClr val="bg1"/>
                </a:solidFill>
              </a:rPr>
              <a:t>06</a:t>
            </a:r>
          </a:p>
          <a:p>
            <a:pPr algn="r">
              <a:lnSpc>
                <a:spcPct val="360000"/>
              </a:lnSpc>
              <a:defRPr/>
            </a:pPr>
            <a:r>
              <a:rPr lang="en-US" altLang="ko-KR" sz="2300" b="1">
                <a:solidFill>
                  <a:schemeClr val="bg1"/>
                </a:solidFill>
              </a:rPr>
              <a:t>07</a:t>
            </a:r>
          </a:p>
          <a:p>
            <a:pPr algn="r">
              <a:lnSpc>
                <a:spcPct val="360000"/>
              </a:lnSpc>
              <a:defRPr/>
            </a:pPr>
            <a:r>
              <a:rPr lang="en-US" altLang="ko-KR" sz="2300" b="1">
                <a:solidFill>
                  <a:schemeClr val="bg1"/>
                </a:solidFill>
              </a:rPr>
              <a:t>08</a:t>
            </a:r>
            <a:endParaRPr lang="ko-KR" altLang="en-US" sz="2300" b="1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239083" y="3077630"/>
            <a:ext cx="2002471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pc="-150">
                <a:solidFill>
                  <a:schemeClr val="bg1"/>
                </a:solidFill>
                <a:latin typeface="+mj-ea"/>
                <a:ea typeface="+mj-ea"/>
              </a:rPr>
              <a:t>타 게임과의 차별성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239083" y="4346449"/>
            <a:ext cx="179087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pc="-150">
                <a:solidFill>
                  <a:schemeClr val="bg1"/>
                </a:solidFill>
                <a:latin typeface="+mj-ea"/>
              </a:rPr>
              <a:t>역할분담 및 일정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8239082" y="5615268"/>
            <a:ext cx="1031051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pc="-150">
                <a:solidFill>
                  <a:schemeClr val="bg1"/>
                </a:solidFill>
                <a:latin typeface="+mj-ea"/>
              </a:rPr>
              <a:t>참고문헌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303265" y="1803916"/>
            <a:ext cx="1781257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pc="-150">
                <a:solidFill>
                  <a:schemeClr val="bg1"/>
                </a:solidFill>
                <a:latin typeface="+mj-ea"/>
                <a:ea typeface="+mj-ea"/>
              </a:rPr>
              <a:t>개인별 준비 현황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rgbClr val="42C7F1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193464" y="347347"/>
            <a:ext cx="2480166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bg2">
                    <a:lumMod val="25000"/>
                  </a:schemeClr>
                </a:solidFill>
              </a:rPr>
              <a:t>06 </a:t>
            </a:r>
            <a:r>
              <a:rPr lang="ko-KR" altLang="en-US">
                <a:solidFill>
                  <a:schemeClr val="bg2">
                    <a:lumMod val="25000"/>
                  </a:schemeClr>
                </a:solidFill>
              </a:rPr>
              <a:t>타 게임과의 차별성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93464" y="675148"/>
            <a:ext cx="2424062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400">
                <a:solidFill>
                  <a:schemeClr val="bg2">
                    <a:lumMod val="25000"/>
                  </a:schemeClr>
                </a:solidFill>
              </a:rPr>
              <a:t>차별성과 경쟁성</a:t>
            </a:r>
            <a:endParaRPr lang="ko-KR" altLang="en-US" sz="2400" spc="-15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35" name="그룹 34"/>
          <p:cNvGrpSpPr/>
          <p:nvPr/>
        </p:nvGrpSpPr>
        <p:grpSpPr>
          <a:xfrm>
            <a:off x="866275" y="1227831"/>
            <a:ext cx="10508293" cy="5429643"/>
            <a:chOff x="642778" y="2143125"/>
            <a:chExt cx="5453222" cy="1704975"/>
          </a:xfrm>
          <a:solidFill>
            <a:srgbClr val="42C7F1">
              <a:alpha val="50000"/>
            </a:srgbClr>
          </a:solidFill>
        </p:grpSpPr>
        <p:grpSp>
          <p:nvGrpSpPr>
            <p:cNvPr id="36" name="그룹 35"/>
            <p:cNvGrpSpPr/>
            <p:nvPr/>
          </p:nvGrpSpPr>
          <p:grpSpPr>
            <a:xfrm>
              <a:off x="642778" y="2143125"/>
              <a:ext cx="2657474" cy="1704975"/>
              <a:chOff x="642778" y="1971675"/>
              <a:chExt cx="2657474" cy="1704975"/>
            </a:xfrm>
            <a:grpFill/>
          </p:grpSpPr>
          <p:sp>
            <p:nvSpPr>
              <p:cNvPr id="67" name="직사각형 66"/>
              <p:cNvSpPr/>
              <p:nvPr/>
            </p:nvSpPr>
            <p:spPr>
              <a:xfrm>
                <a:off x="642778" y="1971675"/>
                <a:ext cx="2657474" cy="170497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sz="2000"/>
              </a:p>
            </p:txBody>
          </p:sp>
          <p:sp>
            <p:nvSpPr>
              <p:cNvPr id="68" name="직사각형 67"/>
              <p:cNvSpPr/>
              <p:nvPr/>
            </p:nvSpPr>
            <p:spPr>
              <a:xfrm>
                <a:off x="2584413" y="3257550"/>
                <a:ext cx="635038" cy="342900"/>
              </a:xfrm>
              <a:prstGeom prst="rect">
                <a:avLst/>
              </a:prstGeom>
              <a:solidFill>
                <a:srgbClr val="FFD7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ko-KR" altLang="en-US" sz="2000"/>
                  <a:t>차별성</a:t>
                </a:r>
              </a:p>
            </p:txBody>
          </p:sp>
        </p:grpSp>
        <p:grpSp>
          <p:nvGrpSpPr>
            <p:cNvPr id="37" name="그룹 36"/>
            <p:cNvGrpSpPr/>
            <p:nvPr/>
          </p:nvGrpSpPr>
          <p:grpSpPr>
            <a:xfrm>
              <a:off x="3429001" y="2143125"/>
              <a:ext cx="2667000" cy="1704975"/>
              <a:chOff x="3429001" y="1971675"/>
              <a:chExt cx="2667000" cy="1704975"/>
            </a:xfrm>
            <a:grpFill/>
          </p:grpSpPr>
          <p:sp>
            <p:nvSpPr>
              <p:cNvPr id="65" name="직사각형 64"/>
              <p:cNvSpPr/>
              <p:nvPr/>
            </p:nvSpPr>
            <p:spPr>
              <a:xfrm>
                <a:off x="3429001" y="1971675"/>
                <a:ext cx="2667000" cy="170497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sz="2000"/>
              </a:p>
            </p:txBody>
          </p:sp>
          <p:sp>
            <p:nvSpPr>
              <p:cNvPr id="66" name="직사각형 65"/>
              <p:cNvSpPr/>
              <p:nvPr/>
            </p:nvSpPr>
            <p:spPr>
              <a:xfrm>
                <a:off x="3505200" y="3257550"/>
                <a:ext cx="630477" cy="342900"/>
              </a:xfrm>
              <a:prstGeom prst="rect">
                <a:avLst/>
              </a:prstGeom>
              <a:solidFill>
                <a:srgbClr val="FFD7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ko-KR" altLang="en-US" sz="2000"/>
                  <a:t>경쟁성</a:t>
                </a:r>
              </a:p>
            </p:txBody>
          </p:sp>
        </p:grpSp>
      </p:grpSp>
      <p:grpSp>
        <p:nvGrpSpPr>
          <p:cNvPr id="34" name="그룹 33"/>
          <p:cNvGrpSpPr/>
          <p:nvPr/>
        </p:nvGrpSpPr>
        <p:grpSpPr>
          <a:xfrm flipH="1">
            <a:off x="11374568" y="0"/>
            <a:ext cx="579033" cy="1227831"/>
            <a:chOff x="1066216" y="-1"/>
            <a:chExt cx="2336201" cy="4953878"/>
          </a:xfrm>
          <a:solidFill>
            <a:srgbClr val="42C7F1">
              <a:alpha val="50000"/>
            </a:srgbClr>
          </a:solidFill>
          <a:effectLst>
            <a:outerShdw dist="12700" dir="2700000" algn="tl" rotWithShape="0">
              <a:schemeClr val="accent4">
                <a:lumMod val="10000"/>
                <a:alpha val="40000"/>
              </a:schemeClr>
            </a:outerShdw>
          </a:effectLst>
        </p:grpSpPr>
        <p:grpSp>
          <p:nvGrpSpPr>
            <p:cNvPr id="45" name="그룹 44"/>
            <p:cNvGrpSpPr/>
            <p:nvPr/>
          </p:nvGrpSpPr>
          <p:grpSpPr>
            <a:xfrm>
              <a:off x="1066216" y="-1"/>
              <a:ext cx="2336201" cy="4953878"/>
              <a:chOff x="662180" y="-1"/>
              <a:chExt cx="1884872" cy="4242180"/>
            </a:xfrm>
            <a:grpFill/>
          </p:grpSpPr>
          <p:sp>
            <p:nvSpPr>
              <p:cNvPr id="50" name="오각형 49"/>
              <p:cNvSpPr/>
              <p:nvPr/>
            </p:nvSpPr>
            <p:spPr>
              <a:xfrm rot="5400000">
                <a:off x="-516474" y="1178653"/>
                <a:ext cx="4242180" cy="1884872"/>
              </a:xfrm>
              <a:prstGeom prst="homePlate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cxnSp>
            <p:nvCxnSpPr>
              <p:cNvPr id="51" name="직선 연결선 50"/>
              <p:cNvCxnSpPr/>
              <p:nvPr/>
            </p:nvCxnSpPr>
            <p:spPr>
              <a:xfrm>
                <a:off x="793708" y="3111827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/>
              <p:cNvCxnSpPr/>
              <p:nvPr/>
            </p:nvCxnSpPr>
            <p:spPr>
              <a:xfrm>
                <a:off x="793708" y="710870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6" name="그룹 45"/>
            <p:cNvGrpSpPr/>
            <p:nvPr/>
          </p:nvGrpSpPr>
          <p:grpSpPr>
            <a:xfrm>
              <a:off x="1521331" y="1246594"/>
              <a:ext cx="1660292" cy="1960794"/>
              <a:chOff x="5827464" y="1399010"/>
              <a:chExt cx="4436091" cy="5238997"/>
            </a:xfrm>
            <a:grpFill/>
          </p:grpSpPr>
          <p:pic>
            <p:nvPicPr>
              <p:cNvPr id="47" name="그림 46"/>
              <p:cNvPicPr>
                <a:picLocks noChangeAspect="1"/>
              </p:cNvPicPr>
              <p:nvPr/>
            </p:nvPicPr>
            <p:blipFill rotWithShape="1">
              <a:blip r:embed="rId2"/>
              <a:srcRect l="16150" t="7720" r="14160" b="19440"/>
              <a:stretch>
                <a:fillRect/>
              </a:stretch>
            </p:blipFill>
            <p:spPr>
              <a:xfrm>
                <a:off x="5827464" y="1399010"/>
                <a:ext cx="4436091" cy="5238997"/>
              </a:xfrm>
              <a:prstGeom prst="rect">
                <a:avLst/>
              </a:prstGeom>
              <a:grpFill/>
              <a:effectLst>
                <a:outerShdw dist="254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48" name="그림 47"/>
              <p:cNvPicPr>
                <a:picLocks noChangeAspect="1"/>
              </p:cNvPicPr>
              <p:nvPr/>
            </p:nvPicPr>
            <p:blipFill rotWithShape="1">
              <a:blip r:embed="rId3"/>
              <a:srcRect l="-3190" t="85300" r="14160" b="-2880"/>
              <a:stretch>
                <a:fillRect/>
              </a:stretch>
            </p:blipFill>
            <p:spPr>
              <a:xfrm>
                <a:off x="6036693" y="4313065"/>
                <a:ext cx="1598429" cy="356675"/>
              </a:xfrm>
              <a:prstGeom prst="rect">
                <a:avLst/>
              </a:prstGeom>
              <a:grpFill/>
              <a:ln>
                <a:noFill/>
              </a:ln>
            </p:spPr>
          </p:pic>
        </p:grpSp>
      </p:grpSp>
      <p:sp>
        <p:nvSpPr>
          <p:cNvPr id="69" name="TextBox 68"/>
          <p:cNvSpPr txBox="1"/>
          <p:nvPr/>
        </p:nvSpPr>
        <p:spPr>
          <a:xfrm>
            <a:off x="940477" y="1352919"/>
            <a:ext cx="4984442" cy="601092"/>
          </a:xfrm>
          <a:prstGeom prst="rect">
            <a:avLst/>
          </a:prstGeom>
        </p:spPr>
        <p:txBody>
          <a:bodyPr wrap="square"/>
          <a:lstStyle/>
          <a:p>
            <a:pPr>
              <a:defRPr/>
            </a:pPr>
            <a:r>
              <a:rPr lang="ko-KR" altLang="en-US"/>
              <a:t>사람들이 쉽게 이미지 할 수 있는 캐릭을</a:t>
            </a:r>
          </a:p>
          <a:p>
            <a:pPr>
              <a:defRPr/>
            </a:pPr>
            <a:r>
              <a:rPr lang="ko-KR" altLang="en-US"/>
              <a:t>바탕으로 진입장벽을 낮춘다</a:t>
            </a:r>
            <a:r>
              <a:rPr lang="en-US" altLang="ko-KR"/>
              <a:t>.</a:t>
            </a:r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en-US" altLang="ko-KR"/>
              <a:t>PVP</a:t>
            </a:r>
            <a:r>
              <a:rPr lang="ko-KR" altLang="en-US"/>
              <a:t>가 아닌 </a:t>
            </a:r>
            <a:r>
              <a:rPr lang="en-US" altLang="ko-KR"/>
              <a:t>PVE</a:t>
            </a:r>
            <a:r>
              <a:rPr lang="ko-KR" altLang="en-US"/>
              <a:t> 형태의 게임으로서 </a:t>
            </a:r>
          </a:p>
          <a:p>
            <a:pPr>
              <a:defRPr/>
            </a:pPr>
            <a:r>
              <a:rPr lang="ko-KR" altLang="en-US"/>
              <a:t>몬스터를 사냥하는 </a:t>
            </a:r>
            <a:r>
              <a:rPr lang="en-US" altLang="ko-KR"/>
              <a:t>RPG</a:t>
            </a:r>
            <a:r>
              <a:rPr lang="ko-KR" altLang="en-US"/>
              <a:t>의 느낌을 준다</a:t>
            </a:r>
            <a:r>
              <a:rPr lang="en-US" altLang="ko-KR"/>
              <a:t>.</a:t>
            </a:r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다른 사람 눈치보지 않고 자신만의 조합을</a:t>
            </a:r>
          </a:p>
          <a:p>
            <a:pPr>
              <a:defRPr/>
            </a:pPr>
            <a:r>
              <a:rPr lang="ko-KR" altLang="en-US"/>
              <a:t>완성할 수 있다</a:t>
            </a:r>
            <a:r>
              <a:rPr lang="en-US" altLang="ko-KR"/>
              <a:t>.</a:t>
            </a:r>
          </a:p>
          <a:p>
            <a:pPr>
              <a:defRPr/>
            </a:pPr>
            <a:endParaRPr lang="ko-KR" altLang="en-US"/>
          </a:p>
          <a:p>
            <a:pPr>
              <a:defRPr/>
            </a:pPr>
            <a:endParaRPr lang="ko-KR" altLang="en-US"/>
          </a:p>
          <a:p>
            <a:pPr>
              <a:defRPr/>
            </a:pPr>
            <a:endParaRPr lang="ko-KR" altLang="en-US"/>
          </a:p>
        </p:txBody>
      </p:sp>
      <p:sp>
        <p:nvSpPr>
          <p:cNvPr id="70" name="TextBox 69"/>
          <p:cNvSpPr txBox="1"/>
          <p:nvPr/>
        </p:nvSpPr>
        <p:spPr>
          <a:xfrm>
            <a:off x="6378050" y="1408405"/>
            <a:ext cx="4873471" cy="564102"/>
          </a:xfrm>
          <a:prstGeom prst="rect">
            <a:avLst/>
          </a:prstGeom>
        </p:spPr>
        <p:txBody>
          <a:bodyPr wrap="square"/>
          <a:lstStyle/>
          <a:p>
            <a:pPr>
              <a:defRPr/>
            </a:pPr>
            <a:r>
              <a:rPr lang="ko-KR" altLang="en-US"/>
              <a:t>얻을 수 있는 것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1216189" y="3726199"/>
            <a:ext cx="2059864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216189" y="922439"/>
            <a:ext cx="2059864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135979" y="2062108"/>
            <a:ext cx="867545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200">
                <a:solidFill>
                  <a:schemeClr val="bg1"/>
                </a:solidFill>
              </a:rPr>
              <a:t>005</a:t>
            </a:r>
            <a:endParaRPr lang="ko-KR" altLang="en-US" sz="320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14499" y="2648981"/>
            <a:ext cx="2350323" cy="107721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200">
                <a:solidFill>
                  <a:schemeClr val="bg1"/>
                </a:solidFill>
              </a:rPr>
              <a:t>타 게임과의</a:t>
            </a:r>
          </a:p>
          <a:p>
            <a:pPr lvl="0">
              <a:defRPr/>
            </a:pPr>
            <a:r>
              <a:rPr lang="ko-KR" altLang="en-US" sz="3200">
                <a:solidFill>
                  <a:schemeClr val="bg1"/>
                </a:solidFill>
              </a:rPr>
              <a:t>차별성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960208" y="2761190"/>
            <a:ext cx="2178802" cy="138499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800">
                <a:solidFill>
                  <a:schemeClr val="bg1"/>
                </a:solidFill>
              </a:rPr>
              <a:t>005</a:t>
            </a:r>
            <a:r>
              <a:rPr lang="ko-KR" altLang="en-US" sz="2800">
                <a:solidFill>
                  <a:schemeClr val="bg1"/>
                </a:solidFill>
              </a:rPr>
              <a:t>  </a:t>
            </a:r>
          </a:p>
          <a:p>
            <a:pPr lvl="0">
              <a:defRPr/>
            </a:pPr>
            <a:r>
              <a:rPr lang="ko-KR" altLang="en-US" sz="2800">
                <a:solidFill>
                  <a:schemeClr val="bg1"/>
                </a:solidFill>
              </a:rPr>
              <a:t>타 게임과의 </a:t>
            </a:r>
          </a:p>
          <a:p>
            <a:pPr lvl="0">
              <a:defRPr/>
            </a:pPr>
            <a:r>
              <a:rPr lang="ko-KR" altLang="en-US" sz="2800">
                <a:solidFill>
                  <a:schemeClr val="bg1"/>
                </a:solidFill>
              </a:rPr>
              <a:t>차별성</a:t>
            </a:r>
          </a:p>
        </p:txBody>
      </p:sp>
      <p:cxnSp>
        <p:nvCxnSpPr>
          <p:cNvPr id="15" name="직선 연결선 14"/>
          <p:cNvCxnSpPr/>
          <p:nvPr/>
        </p:nvCxnSpPr>
        <p:spPr>
          <a:xfrm>
            <a:off x="1216189" y="3726199"/>
            <a:ext cx="2059864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216189" y="922439"/>
            <a:ext cx="2059864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216189" y="2448004"/>
            <a:ext cx="827471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200">
                <a:solidFill>
                  <a:schemeClr val="bg1"/>
                </a:solidFill>
              </a:rPr>
              <a:t>001</a:t>
            </a:r>
            <a:endParaRPr lang="ko-KR" altLang="en-US" sz="320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194709" y="3034877"/>
            <a:ext cx="1826141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200">
                <a:solidFill>
                  <a:schemeClr val="bg1"/>
                </a:solidFill>
              </a:rPr>
              <a:t>연구목적</a:t>
            </a:r>
          </a:p>
        </p:txBody>
      </p:sp>
      <p:sp>
        <p:nvSpPr>
          <p:cNvPr id="21" name="오각형 7"/>
          <p:cNvSpPr/>
          <p:nvPr/>
        </p:nvSpPr>
        <p:spPr>
          <a:xfrm rot="5400000">
            <a:off x="-902571" y="1846229"/>
            <a:ext cx="6028661" cy="2336201"/>
          </a:xfrm>
          <a:prstGeom prst="homePlate">
            <a:avLst>
              <a:gd name="adj" fmla="val 50000"/>
            </a:avLst>
          </a:prstGeom>
          <a:solidFill>
            <a:srgbClr val="42C7F1">
              <a:alpha val="50000"/>
            </a:srgbClr>
          </a:solidFill>
          <a:ln>
            <a:noFill/>
          </a:ln>
          <a:effectLst>
            <a:outerShdw dist="38100" dir="2700000" algn="tl" rotWithShape="0">
              <a:schemeClr val="accent4">
                <a:lumMod val="1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943659" y="3715297"/>
            <a:ext cx="2332394" cy="10902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943659" y="922439"/>
            <a:ext cx="2332394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960208" y="2347832"/>
            <a:ext cx="2079415" cy="138499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800">
                <a:solidFill>
                  <a:schemeClr val="bg1"/>
                </a:solidFill>
              </a:rPr>
              <a:t>007</a:t>
            </a:r>
            <a:r>
              <a:rPr lang="ko-KR" altLang="en-US" sz="2800">
                <a:solidFill>
                  <a:schemeClr val="bg1"/>
                </a:solidFill>
              </a:rPr>
              <a:t>  </a:t>
            </a:r>
          </a:p>
          <a:p>
            <a:pPr lvl="0">
              <a:defRPr/>
            </a:pPr>
            <a:r>
              <a:rPr lang="ko-KR" altLang="en-US" sz="2800">
                <a:solidFill>
                  <a:schemeClr val="bg1"/>
                </a:solidFill>
              </a:rPr>
              <a:t>역할분담 및</a:t>
            </a:r>
          </a:p>
          <a:p>
            <a:pPr lvl="0">
              <a:defRPr/>
            </a:pPr>
            <a:r>
              <a:rPr lang="ko-KR" altLang="en-US" sz="2800">
                <a:solidFill>
                  <a:schemeClr val="bg1"/>
                </a:solidFill>
              </a:rPr>
              <a:t>개발일정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rgbClr val="42C7F1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193464" y="347347"/>
            <a:ext cx="2710999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bg2">
                    <a:lumMod val="25000"/>
                  </a:schemeClr>
                </a:solidFill>
              </a:rPr>
              <a:t>07 </a:t>
            </a:r>
            <a:r>
              <a:rPr lang="ko-KR" altLang="en-US">
                <a:solidFill>
                  <a:schemeClr val="bg2">
                    <a:lumMod val="25000"/>
                  </a:schemeClr>
                </a:solidFill>
              </a:rPr>
              <a:t>역할분담 및 개발일정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93464" y="675148"/>
            <a:ext cx="1415772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400">
                <a:solidFill>
                  <a:schemeClr val="bg2">
                    <a:lumMod val="25000"/>
                  </a:schemeClr>
                </a:solidFill>
              </a:rPr>
              <a:t>역할분담</a:t>
            </a:r>
            <a:endParaRPr lang="ko-KR" altLang="en-US" sz="2400" spc="-15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34" name="그룹 33"/>
          <p:cNvGrpSpPr/>
          <p:nvPr/>
        </p:nvGrpSpPr>
        <p:grpSpPr>
          <a:xfrm flipH="1">
            <a:off x="11374568" y="0"/>
            <a:ext cx="579033" cy="1227831"/>
            <a:chOff x="1066216" y="-1"/>
            <a:chExt cx="2336201" cy="4953878"/>
          </a:xfrm>
          <a:solidFill>
            <a:srgbClr val="42C7F1">
              <a:alpha val="50000"/>
            </a:srgbClr>
          </a:solidFill>
          <a:effectLst>
            <a:outerShdw dist="12700" dir="2700000" algn="tl" rotWithShape="0">
              <a:schemeClr val="accent4">
                <a:lumMod val="10000"/>
                <a:alpha val="40000"/>
              </a:schemeClr>
            </a:outerShdw>
          </a:effectLst>
        </p:grpSpPr>
        <p:grpSp>
          <p:nvGrpSpPr>
            <p:cNvPr id="45" name="그룹 44"/>
            <p:cNvGrpSpPr/>
            <p:nvPr/>
          </p:nvGrpSpPr>
          <p:grpSpPr>
            <a:xfrm>
              <a:off x="1066216" y="-1"/>
              <a:ext cx="2336201" cy="4953878"/>
              <a:chOff x="662180" y="-1"/>
              <a:chExt cx="1884872" cy="4242180"/>
            </a:xfrm>
            <a:grpFill/>
          </p:grpSpPr>
          <p:sp>
            <p:nvSpPr>
              <p:cNvPr id="50" name="오각형 49"/>
              <p:cNvSpPr/>
              <p:nvPr/>
            </p:nvSpPr>
            <p:spPr>
              <a:xfrm rot="5400000">
                <a:off x="-516474" y="1178653"/>
                <a:ext cx="4242180" cy="1884872"/>
              </a:xfrm>
              <a:prstGeom prst="homePlate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cxnSp>
            <p:nvCxnSpPr>
              <p:cNvPr id="51" name="직선 연결선 50"/>
              <p:cNvCxnSpPr/>
              <p:nvPr/>
            </p:nvCxnSpPr>
            <p:spPr>
              <a:xfrm>
                <a:off x="793708" y="3111827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/>
              <p:cNvCxnSpPr/>
              <p:nvPr/>
            </p:nvCxnSpPr>
            <p:spPr>
              <a:xfrm>
                <a:off x="793708" y="710870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48" name="그림 47"/>
            <p:cNvPicPr>
              <a:picLocks noChangeAspect="1"/>
            </p:cNvPicPr>
            <p:nvPr/>
          </p:nvPicPr>
          <p:blipFill rotWithShape="1">
            <a:blip r:embed="rId2"/>
            <a:srcRect l="-3190" t="85300" r="14160" b="-2880"/>
            <a:stretch>
              <a:fillRect/>
            </a:stretch>
          </p:blipFill>
          <p:spPr>
            <a:xfrm>
              <a:off x="1599642" y="2337236"/>
              <a:ext cx="598243" cy="133491"/>
            </a:xfrm>
            <a:prstGeom prst="rect">
              <a:avLst/>
            </a:prstGeom>
            <a:grpFill/>
            <a:ln>
              <a:noFill/>
            </a:ln>
          </p:spPr>
        </p:pic>
      </p:grpSp>
      <p:grpSp>
        <p:nvGrpSpPr>
          <p:cNvPr id="15" name="그룹 14"/>
          <p:cNvGrpSpPr/>
          <p:nvPr/>
        </p:nvGrpSpPr>
        <p:grpSpPr>
          <a:xfrm>
            <a:off x="309232" y="1307294"/>
            <a:ext cx="3714604" cy="5429643"/>
            <a:chOff x="642778" y="1971675"/>
            <a:chExt cx="1927674" cy="1704975"/>
          </a:xfrm>
          <a:solidFill>
            <a:srgbClr val="42C7F1">
              <a:alpha val="50000"/>
            </a:srgbClr>
          </a:solidFill>
        </p:grpSpPr>
        <p:sp>
          <p:nvSpPr>
            <p:cNvPr id="24" name="직사각형 23"/>
            <p:cNvSpPr/>
            <p:nvPr/>
          </p:nvSpPr>
          <p:spPr>
            <a:xfrm>
              <a:off x="642778" y="1971675"/>
              <a:ext cx="1927674" cy="17049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000"/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696898" y="3456666"/>
              <a:ext cx="648086" cy="19674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 sz="2000"/>
                <a:t>최은우</a:t>
              </a: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505607" y="1972749"/>
            <a:ext cx="3610315" cy="19591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/>
              <a:buChar char="§"/>
              <a:defRPr/>
            </a:pPr>
            <a:r>
              <a:rPr lang="ko-KR" altLang="en-US" sz="2000">
                <a:solidFill>
                  <a:schemeClr val="accent4">
                    <a:lumMod val="25000"/>
                  </a:schemeClr>
                </a:solidFill>
                <a:ea typeface="+mj-ea"/>
              </a:rPr>
              <a:t>다이렉트</a:t>
            </a:r>
            <a:r>
              <a:rPr lang="en-US" altLang="ko-KR" sz="2000">
                <a:solidFill>
                  <a:schemeClr val="accent4">
                    <a:lumMod val="25000"/>
                  </a:schemeClr>
                </a:solidFill>
                <a:ea typeface="+mj-ea"/>
              </a:rPr>
              <a:t>X</a:t>
            </a:r>
            <a:r>
              <a:rPr lang="ko-KR" altLang="en-US" sz="2000">
                <a:solidFill>
                  <a:schemeClr val="accent4">
                    <a:lumMod val="25000"/>
                  </a:schemeClr>
                </a:solidFill>
                <a:ea typeface="+mj-ea"/>
              </a:rPr>
              <a:t>로 필드 구현 </a:t>
            </a:r>
          </a:p>
          <a:p>
            <a:pPr marL="285750" indent="-285750">
              <a:buFont typeface="Wingdings"/>
              <a:buChar char="§"/>
              <a:defRPr/>
            </a:pPr>
            <a:endParaRPr lang="en-US" altLang="ko-KR" sz="2000">
              <a:solidFill>
                <a:schemeClr val="accent4">
                  <a:lumMod val="25000"/>
                </a:schemeClr>
              </a:solidFill>
              <a:ea typeface="+mj-ea"/>
            </a:endParaRPr>
          </a:p>
          <a:p>
            <a:pPr marL="285750" indent="-285750">
              <a:buFont typeface="Wingdings"/>
              <a:buChar char="§"/>
              <a:defRPr/>
            </a:pPr>
            <a:r>
              <a:rPr lang="en-US" altLang="ko-KR" sz="2000">
                <a:solidFill>
                  <a:schemeClr val="accent4">
                    <a:lumMod val="25000"/>
                  </a:schemeClr>
                </a:solidFill>
                <a:ea typeface="+mj-ea"/>
              </a:rPr>
              <a:t>A.I</a:t>
            </a:r>
            <a:r>
              <a:rPr lang="ko-KR" altLang="en-US" sz="2000">
                <a:solidFill>
                  <a:schemeClr val="accent4">
                    <a:lumMod val="25000"/>
                  </a:schemeClr>
                </a:solidFill>
                <a:ea typeface="+mj-ea"/>
              </a:rPr>
              <a:t> 구현</a:t>
            </a:r>
          </a:p>
          <a:p>
            <a:pPr lvl="0">
              <a:defRPr/>
            </a:pPr>
            <a:endParaRPr lang="en-US" altLang="ko-KR" sz="2000">
              <a:solidFill>
                <a:schemeClr val="accent4">
                  <a:lumMod val="25000"/>
                </a:schemeClr>
              </a:solidFill>
              <a:ea typeface="+mj-ea"/>
            </a:endParaRPr>
          </a:p>
          <a:p>
            <a:pPr marL="285750" indent="-285750">
              <a:buFont typeface="Wingdings"/>
              <a:buChar char="§"/>
              <a:defRPr/>
            </a:pPr>
            <a:endParaRPr lang="ko-KR" altLang="en-US" sz="2000">
              <a:solidFill>
                <a:schemeClr val="accent4">
                  <a:lumMod val="25000"/>
                </a:schemeClr>
              </a:solidFill>
              <a:ea typeface="+mj-ea"/>
            </a:endParaRPr>
          </a:p>
          <a:p>
            <a:pPr marL="285750" indent="-285750">
              <a:buFont typeface="Wingdings"/>
              <a:buChar char="§"/>
              <a:defRPr/>
            </a:pPr>
            <a:endParaRPr lang="en-US" altLang="ko-KR" sz="2300">
              <a:solidFill>
                <a:schemeClr val="accent4">
                  <a:lumMod val="25000"/>
                </a:schemeClr>
              </a:solidFill>
              <a:ea typeface="+mj-ea"/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4208009" y="1307294"/>
            <a:ext cx="3714604" cy="5429643"/>
            <a:chOff x="642778" y="1971675"/>
            <a:chExt cx="1927674" cy="1704975"/>
          </a:xfrm>
          <a:solidFill>
            <a:srgbClr val="42C7F1"/>
          </a:solidFill>
        </p:grpSpPr>
        <p:sp>
          <p:nvSpPr>
            <p:cNvPr id="31" name="직사각형 30"/>
            <p:cNvSpPr/>
            <p:nvPr/>
          </p:nvSpPr>
          <p:spPr>
            <a:xfrm>
              <a:off x="642778" y="1971675"/>
              <a:ext cx="1927674" cy="1704975"/>
            </a:xfrm>
            <a:prstGeom prst="rect">
              <a:avLst/>
            </a:prstGeom>
            <a:solidFill>
              <a:srgbClr val="42C7F1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000"/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696898" y="3456666"/>
              <a:ext cx="648086" cy="19674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 sz="2000"/>
                <a:t>신동원</a:t>
              </a:r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4312298" y="1972749"/>
            <a:ext cx="3610315" cy="22163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/>
              <a:buChar char="§"/>
              <a:defRPr/>
            </a:pPr>
            <a:endParaRPr lang="ko-KR" altLang="en-US" sz="2000">
              <a:solidFill>
                <a:schemeClr val="accent4">
                  <a:lumMod val="25000"/>
                </a:schemeClr>
              </a:solidFill>
            </a:endParaRPr>
          </a:p>
          <a:p>
            <a:pPr lvl="0">
              <a:defRPr/>
            </a:pPr>
            <a:endParaRPr lang="en-US" altLang="ko-KR" sz="2000">
              <a:solidFill>
                <a:schemeClr val="accent4">
                  <a:lumMod val="25000"/>
                </a:schemeClr>
              </a:solidFill>
              <a:latin typeface="+mn-ea"/>
            </a:endParaRPr>
          </a:p>
          <a:p>
            <a:pPr marL="285750" indent="-285750">
              <a:buFont typeface="Wingdings"/>
              <a:buChar char="§"/>
              <a:defRPr/>
            </a:pPr>
            <a:endParaRPr lang="en-US" altLang="ko-KR" sz="2000">
              <a:solidFill>
                <a:schemeClr val="accent4">
                  <a:lumMod val="25000"/>
                </a:schemeClr>
              </a:solidFill>
              <a:latin typeface="+mn-ea"/>
            </a:endParaRPr>
          </a:p>
          <a:p>
            <a:pPr marL="285750" indent="-285750">
              <a:buFont typeface="Wingdings"/>
              <a:buChar char="§"/>
              <a:defRPr/>
            </a:pPr>
            <a:endParaRPr lang="en-US" altLang="ko-KR" sz="2000">
              <a:solidFill>
                <a:schemeClr val="accent4">
                  <a:lumMod val="25000"/>
                </a:schemeClr>
              </a:solidFill>
              <a:latin typeface="+mn-ea"/>
            </a:endParaRPr>
          </a:p>
          <a:p>
            <a:pPr marL="285750" indent="-285750">
              <a:buFont typeface="Wingdings"/>
              <a:buChar char="§"/>
              <a:defRPr/>
            </a:pPr>
            <a:endParaRPr lang="ko-KR" altLang="en-US" sz="2000">
              <a:solidFill>
                <a:schemeClr val="accent4">
                  <a:lumMod val="25000"/>
                </a:schemeClr>
              </a:solidFill>
            </a:endParaRPr>
          </a:p>
          <a:p>
            <a:pPr marL="285750" indent="-285750">
              <a:buFont typeface="Wingdings"/>
              <a:buChar char="§"/>
              <a:defRPr/>
            </a:pPr>
            <a:endParaRPr lang="en-US" altLang="ko-KR" sz="2000">
              <a:solidFill>
                <a:schemeClr val="accent4">
                  <a:lumMod val="25000"/>
                </a:schemeClr>
              </a:solidFill>
              <a:latin typeface="+mn-ea"/>
            </a:endParaRPr>
          </a:p>
          <a:p>
            <a:pPr marL="285750" indent="-285750">
              <a:buFont typeface="Wingdings"/>
              <a:buChar char="§"/>
              <a:defRPr/>
            </a:pPr>
            <a:endParaRPr lang="en-US" altLang="ko-KR" sz="2000">
              <a:solidFill>
                <a:schemeClr val="accent4">
                  <a:lumMod val="25000"/>
                </a:schemeClr>
              </a:solidFill>
              <a:latin typeface="+mn-ea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8106785" y="1979016"/>
            <a:ext cx="3714603" cy="3908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Font typeface="Wingdings"/>
              <a:buNone/>
              <a:defRPr/>
            </a:pPr>
            <a:endParaRPr lang="en-US" altLang="ko-KR" sz="2000">
              <a:solidFill>
                <a:schemeClr val="accent4">
                  <a:lumMod val="25000"/>
                </a:schemeClr>
              </a:solidFill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rgbClr val="42C7F1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193464" y="347347"/>
            <a:ext cx="2710999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bg2">
                    <a:lumMod val="25000"/>
                  </a:schemeClr>
                </a:solidFill>
              </a:rPr>
              <a:t>07 </a:t>
            </a:r>
            <a:r>
              <a:rPr lang="ko-KR" altLang="en-US">
                <a:solidFill>
                  <a:schemeClr val="bg2">
                    <a:lumMod val="25000"/>
                  </a:schemeClr>
                </a:solidFill>
              </a:rPr>
              <a:t>역할분담 및 개발일정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93464" y="675148"/>
            <a:ext cx="1415772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400">
                <a:solidFill>
                  <a:schemeClr val="bg2">
                    <a:lumMod val="25000"/>
                  </a:schemeClr>
                </a:solidFill>
              </a:rPr>
              <a:t>개발일정</a:t>
            </a:r>
            <a:endParaRPr lang="ko-KR" altLang="en-US" sz="2400" spc="-15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34" name="그룹 33"/>
          <p:cNvGrpSpPr/>
          <p:nvPr/>
        </p:nvGrpSpPr>
        <p:grpSpPr>
          <a:xfrm flipH="1">
            <a:off x="11374568" y="0"/>
            <a:ext cx="579033" cy="1227831"/>
            <a:chOff x="1066216" y="-1"/>
            <a:chExt cx="2336201" cy="4953878"/>
          </a:xfrm>
          <a:solidFill>
            <a:srgbClr val="42C7F1">
              <a:alpha val="50000"/>
            </a:srgbClr>
          </a:solidFill>
          <a:effectLst>
            <a:outerShdw dist="12700" dir="2700000" algn="tl" rotWithShape="0">
              <a:schemeClr val="accent4">
                <a:lumMod val="10000"/>
                <a:alpha val="40000"/>
              </a:schemeClr>
            </a:outerShdw>
          </a:effectLst>
        </p:grpSpPr>
        <p:grpSp>
          <p:nvGrpSpPr>
            <p:cNvPr id="45" name="그룹 44"/>
            <p:cNvGrpSpPr/>
            <p:nvPr/>
          </p:nvGrpSpPr>
          <p:grpSpPr>
            <a:xfrm>
              <a:off x="1066216" y="-1"/>
              <a:ext cx="2336201" cy="4953878"/>
              <a:chOff x="662180" y="-1"/>
              <a:chExt cx="1884872" cy="4242180"/>
            </a:xfrm>
            <a:grpFill/>
          </p:grpSpPr>
          <p:sp>
            <p:nvSpPr>
              <p:cNvPr id="50" name="오각형 49"/>
              <p:cNvSpPr/>
              <p:nvPr/>
            </p:nvSpPr>
            <p:spPr>
              <a:xfrm rot="5400000">
                <a:off x="-516474" y="1178653"/>
                <a:ext cx="4242180" cy="1884872"/>
              </a:xfrm>
              <a:prstGeom prst="homePlate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cxnSp>
            <p:nvCxnSpPr>
              <p:cNvPr id="51" name="직선 연결선 50"/>
              <p:cNvCxnSpPr/>
              <p:nvPr/>
            </p:nvCxnSpPr>
            <p:spPr>
              <a:xfrm>
                <a:off x="793708" y="3111827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/>
              <p:cNvCxnSpPr/>
              <p:nvPr/>
            </p:nvCxnSpPr>
            <p:spPr>
              <a:xfrm>
                <a:off x="793708" y="710870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48" name="그림 47"/>
            <p:cNvPicPr>
              <a:picLocks noChangeAspect="1"/>
            </p:cNvPicPr>
            <p:nvPr/>
          </p:nvPicPr>
          <p:blipFill rotWithShape="1">
            <a:blip r:embed="rId2"/>
            <a:srcRect l="-3190" t="85300" r="14160" b="-2880"/>
            <a:stretch>
              <a:fillRect/>
            </a:stretch>
          </p:blipFill>
          <p:spPr>
            <a:xfrm>
              <a:off x="1599642" y="2337236"/>
              <a:ext cx="598243" cy="133491"/>
            </a:xfrm>
            <a:prstGeom prst="rect">
              <a:avLst/>
            </a:prstGeom>
            <a:grpFill/>
            <a:ln>
              <a:noFill/>
            </a:ln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1216189" y="3726199"/>
            <a:ext cx="2059864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216189" y="922439"/>
            <a:ext cx="2059864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135979" y="2062108"/>
            <a:ext cx="867545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200">
                <a:solidFill>
                  <a:schemeClr val="bg1"/>
                </a:solidFill>
              </a:rPr>
              <a:t>005</a:t>
            </a:r>
            <a:endParaRPr lang="ko-KR" altLang="en-US" sz="320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14499" y="2648981"/>
            <a:ext cx="2350323" cy="107721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200">
                <a:solidFill>
                  <a:schemeClr val="bg1"/>
                </a:solidFill>
              </a:rPr>
              <a:t>타 게임과의</a:t>
            </a:r>
          </a:p>
          <a:p>
            <a:pPr lvl="0">
              <a:defRPr/>
            </a:pPr>
            <a:r>
              <a:rPr lang="ko-KR" altLang="en-US" sz="3200">
                <a:solidFill>
                  <a:schemeClr val="bg1"/>
                </a:solidFill>
              </a:rPr>
              <a:t>차별성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960208" y="2761190"/>
            <a:ext cx="2178802" cy="138499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800">
                <a:solidFill>
                  <a:schemeClr val="bg1"/>
                </a:solidFill>
              </a:rPr>
              <a:t>005</a:t>
            </a:r>
            <a:r>
              <a:rPr lang="ko-KR" altLang="en-US" sz="2800">
                <a:solidFill>
                  <a:schemeClr val="bg1"/>
                </a:solidFill>
              </a:rPr>
              <a:t>  </a:t>
            </a:r>
          </a:p>
          <a:p>
            <a:pPr lvl="0">
              <a:defRPr/>
            </a:pPr>
            <a:r>
              <a:rPr lang="ko-KR" altLang="en-US" sz="2800">
                <a:solidFill>
                  <a:schemeClr val="bg1"/>
                </a:solidFill>
              </a:rPr>
              <a:t>타 게임과의 </a:t>
            </a:r>
          </a:p>
          <a:p>
            <a:pPr lvl="0">
              <a:defRPr/>
            </a:pPr>
            <a:r>
              <a:rPr lang="ko-KR" altLang="en-US" sz="2800">
                <a:solidFill>
                  <a:schemeClr val="bg1"/>
                </a:solidFill>
              </a:rPr>
              <a:t>차별성</a:t>
            </a:r>
          </a:p>
        </p:txBody>
      </p:sp>
      <p:cxnSp>
        <p:nvCxnSpPr>
          <p:cNvPr id="15" name="직선 연결선 14"/>
          <p:cNvCxnSpPr/>
          <p:nvPr/>
        </p:nvCxnSpPr>
        <p:spPr>
          <a:xfrm>
            <a:off x="1216189" y="3726199"/>
            <a:ext cx="2059864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216189" y="922439"/>
            <a:ext cx="2059864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216189" y="2448004"/>
            <a:ext cx="827471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200">
                <a:solidFill>
                  <a:schemeClr val="bg1"/>
                </a:solidFill>
              </a:rPr>
              <a:t>001</a:t>
            </a:r>
            <a:endParaRPr lang="ko-KR" altLang="en-US" sz="320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194709" y="3034877"/>
            <a:ext cx="1826141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200">
                <a:solidFill>
                  <a:schemeClr val="bg1"/>
                </a:solidFill>
              </a:rPr>
              <a:t>연구목적</a:t>
            </a:r>
          </a:p>
        </p:txBody>
      </p:sp>
      <p:sp>
        <p:nvSpPr>
          <p:cNvPr id="21" name="오각형 7"/>
          <p:cNvSpPr/>
          <p:nvPr/>
        </p:nvSpPr>
        <p:spPr>
          <a:xfrm rot="5400000">
            <a:off x="-902571" y="1846229"/>
            <a:ext cx="6028661" cy="2336201"/>
          </a:xfrm>
          <a:prstGeom prst="homePlate">
            <a:avLst>
              <a:gd name="adj" fmla="val 50000"/>
            </a:avLst>
          </a:prstGeom>
          <a:solidFill>
            <a:srgbClr val="42C7F1">
              <a:alpha val="50000"/>
            </a:srgbClr>
          </a:solidFill>
          <a:ln>
            <a:noFill/>
          </a:ln>
          <a:effectLst>
            <a:outerShdw dist="38100" dir="2700000" algn="tl" rotWithShape="0">
              <a:schemeClr val="accent4">
                <a:lumMod val="1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943659" y="3715297"/>
            <a:ext cx="2332394" cy="10902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943659" y="922439"/>
            <a:ext cx="2332394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960208" y="2347832"/>
            <a:ext cx="1620957" cy="95410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800">
                <a:solidFill>
                  <a:schemeClr val="bg1"/>
                </a:solidFill>
              </a:rPr>
              <a:t>008</a:t>
            </a:r>
            <a:r>
              <a:rPr lang="ko-KR" altLang="en-US" sz="2800">
                <a:solidFill>
                  <a:schemeClr val="bg1"/>
                </a:solidFill>
              </a:rPr>
              <a:t>  </a:t>
            </a:r>
          </a:p>
          <a:p>
            <a:pPr lvl="0">
              <a:defRPr/>
            </a:pPr>
            <a:r>
              <a:rPr lang="ko-KR" altLang="en-US" sz="2800">
                <a:solidFill>
                  <a:schemeClr val="bg1"/>
                </a:solidFill>
              </a:rPr>
              <a:t>참고문헌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rgbClr val="42C7F1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193464" y="347347"/>
            <a:ext cx="1428596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bg2">
                    <a:lumMod val="25000"/>
                  </a:schemeClr>
                </a:solidFill>
              </a:rPr>
              <a:t>08 </a:t>
            </a:r>
            <a:r>
              <a:rPr lang="ko-KR" altLang="en-US">
                <a:solidFill>
                  <a:schemeClr val="bg2">
                    <a:lumMod val="25000"/>
                  </a:schemeClr>
                </a:solidFill>
              </a:rPr>
              <a:t>참고문헌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93464" y="675148"/>
            <a:ext cx="1415772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</a:rPr>
              <a:t>참고문헌</a:t>
            </a:r>
            <a:endParaRPr lang="ko-KR" altLang="en-US" sz="2400" spc="-15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34" name="그룹 33"/>
          <p:cNvGrpSpPr/>
          <p:nvPr/>
        </p:nvGrpSpPr>
        <p:grpSpPr>
          <a:xfrm flipH="1">
            <a:off x="11374568" y="0"/>
            <a:ext cx="579033" cy="1227831"/>
            <a:chOff x="1066216" y="-1"/>
            <a:chExt cx="2336201" cy="4953878"/>
          </a:xfrm>
          <a:solidFill>
            <a:srgbClr val="42C7F1">
              <a:alpha val="50000"/>
            </a:srgbClr>
          </a:solidFill>
          <a:effectLst>
            <a:outerShdw dist="12700" dir="2700000" algn="tl" rotWithShape="0">
              <a:schemeClr val="accent4">
                <a:lumMod val="10000"/>
                <a:alpha val="40000"/>
              </a:schemeClr>
            </a:outerShdw>
          </a:effectLst>
        </p:grpSpPr>
        <p:grpSp>
          <p:nvGrpSpPr>
            <p:cNvPr id="45" name="그룹 44"/>
            <p:cNvGrpSpPr/>
            <p:nvPr/>
          </p:nvGrpSpPr>
          <p:grpSpPr>
            <a:xfrm>
              <a:off x="1066216" y="-1"/>
              <a:ext cx="2336201" cy="4953878"/>
              <a:chOff x="662180" y="-1"/>
              <a:chExt cx="1884872" cy="4242180"/>
            </a:xfrm>
            <a:grpFill/>
          </p:grpSpPr>
          <p:sp>
            <p:nvSpPr>
              <p:cNvPr id="50" name="오각형 49"/>
              <p:cNvSpPr/>
              <p:nvPr/>
            </p:nvSpPr>
            <p:spPr>
              <a:xfrm rot="5400000">
                <a:off x="-516474" y="1178653"/>
                <a:ext cx="4242180" cy="1884872"/>
              </a:xfrm>
              <a:prstGeom prst="homePlate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cxnSp>
            <p:nvCxnSpPr>
              <p:cNvPr id="51" name="직선 연결선 50"/>
              <p:cNvCxnSpPr/>
              <p:nvPr/>
            </p:nvCxnSpPr>
            <p:spPr>
              <a:xfrm>
                <a:off x="793708" y="3111827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/>
              <p:cNvCxnSpPr/>
              <p:nvPr/>
            </p:nvCxnSpPr>
            <p:spPr>
              <a:xfrm>
                <a:off x="793708" y="710870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48" name="그림 47"/>
            <p:cNvPicPr>
              <a:picLocks noChangeAspect="1"/>
            </p:cNvPicPr>
            <p:nvPr/>
          </p:nvPicPr>
          <p:blipFill rotWithShape="1">
            <a:blip r:embed="rId2"/>
            <a:srcRect l="-3190" t="85300" r="14160" b="-2880"/>
            <a:stretch>
              <a:fillRect/>
            </a:stretch>
          </p:blipFill>
          <p:spPr>
            <a:xfrm>
              <a:off x="1599642" y="2337236"/>
              <a:ext cx="598243" cy="133491"/>
            </a:xfrm>
            <a:prstGeom prst="rect">
              <a:avLst/>
            </a:prstGeom>
            <a:grpFill/>
            <a:ln>
              <a:noFill/>
            </a:ln>
          </p:spPr>
        </p:pic>
      </p:grpSp>
      <p:sp>
        <p:nvSpPr>
          <p:cNvPr id="12" name="TextBox 11"/>
          <p:cNvSpPr txBox="1"/>
          <p:nvPr/>
        </p:nvSpPr>
        <p:spPr>
          <a:xfrm>
            <a:off x="190206" y="1227831"/>
            <a:ext cx="11098932" cy="313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defRPr/>
            </a:pPr>
            <a:endParaRPr lang="en-US" altLang="ko-KR" sz="1500"/>
          </a:p>
        </p:txBody>
      </p:sp>
      <p:sp>
        <p:nvSpPr>
          <p:cNvPr id="4" name="부제목 3">
            <a:extLst>
              <a:ext uri="{FF2B5EF4-FFF2-40B4-BE49-F238E27FC236}">
                <a16:creationId xmlns:a16="http://schemas.microsoft.com/office/drawing/2014/main" id="{0A83BA79-42EB-47F0-9426-BA31B3E3D0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0206" y="1359017"/>
            <a:ext cx="10477794" cy="5016616"/>
          </a:xfrm>
        </p:spPr>
        <p:txBody>
          <a:bodyPr/>
          <a:lstStyle/>
          <a:p>
            <a:pPr algn="l"/>
            <a:r>
              <a:rPr lang="en-US" altLang="ko-KR" sz="1200" dirty="0"/>
              <a:t>3</a:t>
            </a:r>
            <a:r>
              <a:rPr lang="ko-KR" altLang="en-US" sz="1200" dirty="0"/>
              <a:t>페이지</a:t>
            </a:r>
            <a:r>
              <a:rPr lang="en-US" altLang="ko-KR" sz="1200" dirty="0"/>
              <a:t>: https://www.kocca.kr/cop/bbs/view/B0000147/1845578.do?searchCnd=&amp;searchWrd=&amp;cateTp1=&amp;cateTp2=&amp;useAt=&amp;menuNo=201825&amp;categorys=0&amp;subcate=0&amp;cateCode=&amp;type=&amp;instNo=0&amp;questionTp=&amp;uf_Setting=&amp;recovery=&amp;option1=&amp;option2=&amp;year=&amp;categoryCOM062=&amp;categoryCOM063=&amp;categoryCOM208=&amp;categoryInst=&amp;morePage=&amp;delCode=0&amp;qtp=&amp;pageIndex=1#</a:t>
            </a:r>
            <a:r>
              <a:rPr lang="ko-KR" altLang="en-US" sz="1200" dirty="0"/>
              <a:t>한국 콘텐츠 진흥원 </a:t>
            </a:r>
            <a:r>
              <a:rPr lang="en-US" altLang="ko-KR" sz="1200" dirty="0"/>
              <a:t>2021 </a:t>
            </a:r>
            <a:r>
              <a:rPr lang="ko-KR" altLang="en-US" sz="1200" dirty="0"/>
              <a:t>게임 이용자 실태조사</a:t>
            </a:r>
            <a:endParaRPr lang="en-US" altLang="ko-KR" sz="1200" dirty="0"/>
          </a:p>
          <a:p>
            <a:pPr algn="l"/>
            <a:endParaRPr lang="en-US" altLang="ko-KR" sz="1200" dirty="0"/>
          </a:p>
          <a:p>
            <a:pPr algn="l"/>
            <a:r>
              <a:rPr lang="en-US" altLang="ko-KR" sz="1200" dirty="0"/>
              <a:t>4</a:t>
            </a:r>
            <a:r>
              <a:rPr lang="ko-KR" altLang="en-US" sz="1200" dirty="0"/>
              <a:t>페이지</a:t>
            </a:r>
            <a:r>
              <a:rPr lang="en-US" altLang="ko-KR" sz="1200" dirty="0"/>
              <a:t>:</a:t>
            </a:r>
          </a:p>
          <a:p>
            <a:pPr algn="l"/>
            <a:r>
              <a:rPr lang="en-US" altLang="ko-KR" sz="1200" dirty="0">
                <a:hlinkClick r:id="rId3"/>
              </a:rPr>
              <a:t>https://www.yna.co.kr/view/AKR20201011058400530</a:t>
            </a:r>
            <a:r>
              <a:rPr lang="en-US" altLang="ko-KR" sz="1200" dirty="0"/>
              <a:t> </a:t>
            </a:r>
            <a:endParaRPr lang="ko-KR" altLang="en-US" sz="12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/>
          <p:nvPr/>
        </p:nvCxnSpPr>
        <p:spPr>
          <a:xfrm>
            <a:off x="1216189" y="3726199"/>
            <a:ext cx="2059864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216189" y="922439"/>
            <a:ext cx="2059864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216189" y="2448004"/>
            <a:ext cx="827471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200">
                <a:solidFill>
                  <a:schemeClr val="bg1"/>
                </a:solidFill>
              </a:rPr>
              <a:t>001</a:t>
            </a:r>
            <a:endParaRPr lang="ko-KR" altLang="en-US" sz="320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194709" y="3034877"/>
            <a:ext cx="1826141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200">
                <a:solidFill>
                  <a:schemeClr val="bg1"/>
                </a:solidFill>
              </a:rPr>
              <a:t>연구목적</a:t>
            </a:r>
          </a:p>
        </p:txBody>
      </p:sp>
      <p:sp>
        <p:nvSpPr>
          <p:cNvPr id="7" name="오각형 7"/>
          <p:cNvSpPr/>
          <p:nvPr/>
        </p:nvSpPr>
        <p:spPr>
          <a:xfrm rot="5400000">
            <a:off x="-902571" y="1846229"/>
            <a:ext cx="6028661" cy="2336201"/>
          </a:xfrm>
          <a:prstGeom prst="homePlate">
            <a:avLst>
              <a:gd name="adj" fmla="val 50000"/>
            </a:avLst>
          </a:prstGeom>
          <a:solidFill>
            <a:srgbClr val="42C7F1">
              <a:alpha val="50000"/>
            </a:srgbClr>
          </a:solidFill>
          <a:ln>
            <a:noFill/>
          </a:ln>
          <a:effectLst>
            <a:outerShdw dist="38100" dir="2700000" algn="tl" rotWithShape="0">
              <a:schemeClr val="accent4">
                <a:lumMod val="1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10" name="직선 연결선 9"/>
          <p:cNvCxnSpPr/>
          <p:nvPr/>
        </p:nvCxnSpPr>
        <p:spPr>
          <a:xfrm>
            <a:off x="943659" y="3715297"/>
            <a:ext cx="2332394" cy="10902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943659" y="922439"/>
            <a:ext cx="2332394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60208" y="2761190"/>
            <a:ext cx="1720343" cy="95410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800" dirty="0">
                <a:solidFill>
                  <a:schemeClr val="bg1"/>
                </a:solidFill>
              </a:rPr>
              <a:t>001</a:t>
            </a:r>
            <a:r>
              <a:rPr lang="ko-KR" altLang="en-US" sz="2800" dirty="0">
                <a:solidFill>
                  <a:schemeClr val="bg1"/>
                </a:solidFill>
              </a:rPr>
              <a:t>  </a:t>
            </a:r>
          </a:p>
          <a:p>
            <a:pPr lvl="0">
              <a:defRPr/>
            </a:pPr>
            <a:r>
              <a:rPr lang="ko-KR" altLang="en-US" sz="2800" dirty="0">
                <a:solidFill>
                  <a:schemeClr val="bg1"/>
                </a:solidFill>
              </a:rPr>
              <a:t>개발 배경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AD5FC12-8553-42B4-8B82-83EADE48417E}"/>
              </a:ext>
            </a:extLst>
          </p:cNvPr>
          <p:cNvSpPr txBox="1"/>
          <p:nvPr/>
        </p:nvSpPr>
        <p:spPr>
          <a:xfrm>
            <a:off x="5137886" y="3726199"/>
            <a:ext cx="447129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000" dirty="0"/>
              <a:t>[</a:t>
            </a:r>
            <a:r>
              <a:rPr lang="ko-KR" altLang="en-US" sz="1000" dirty="0"/>
              <a:t>한국 콘텐츠 진흥원 </a:t>
            </a:r>
            <a:r>
              <a:rPr lang="en-US" altLang="ko-KR" sz="1000" dirty="0"/>
              <a:t>2021 </a:t>
            </a:r>
            <a:r>
              <a:rPr lang="ko-KR" altLang="en-US" sz="1000" dirty="0"/>
              <a:t>게임이용자 실태조사 중 </a:t>
            </a:r>
            <a:r>
              <a:rPr lang="en-US" altLang="ko-KR" sz="1000" dirty="0"/>
              <a:t>13p 1. </a:t>
            </a:r>
            <a:r>
              <a:rPr lang="ko-KR" altLang="en-US" sz="1000" dirty="0"/>
              <a:t>전체 게임 이용률</a:t>
            </a:r>
            <a:r>
              <a:rPr lang="en-US" altLang="ko-KR" sz="1000" dirty="0"/>
              <a:t>]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707EC66-4698-46A2-B037-4746DC2261C4}"/>
              </a:ext>
            </a:extLst>
          </p:cNvPr>
          <p:cNvSpPr txBox="1"/>
          <p:nvPr/>
        </p:nvSpPr>
        <p:spPr>
          <a:xfrm>
            <a:off x="3423474" y="224089"/>
            <a:ext cx="2672526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400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모바일 게임의 인기</a:t>
            </a:r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EC490F90-39BA-43B0-B68B-501BE7A329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82767" y="4219662"/>
            <a:ext cx="8266858" cy="1240294"/>
          </a:xfrm>
        </p:spPr>
        <p:txBody>
          <a:bodyPr/>
          <a:lstStyle/>
          <a:p>
            <a:pPr algn="just"/>
            <a:r>
              <a:rPr lang="ko-KR" altLang="en-US" sz="1200" dirty="0">
                <a:latin typeface="HY신명조" panose="02030600000101010101" pitchFamily="18" charset="-127"/>
                <a:ea typeface="HY신명조" panose="02030600000101010101" pitchFamily="18" charset="-127"/>
              </a:rPr>
              <a:t> 한국 콘텐츠진흥원에서 발표한 통계에 따르면</a:t>
            </a:r>
            <a:r>
              <a:rPr lang="en-US" altLang="ko-KR" sz="1200" dirty="0">
                <a:latin typeface="HY신명조" panose="02030600000101010101" pitchFamily="18" charset="-127"/>
                <a:ea typeface="HY신명조" panose="02030600000101010101" pitchFamily="18" charset="-127"/>
              </a:rPr>
              <a:t>, 2019</a:t>
            </a:r>
            <a:r>
              <a:rPr lang="ko-KR" altLang="en-US" sz="1200" dirty="0">
                <a:latin typeface="HY신명조" panose="02030600000101010101" pitchFamily="18" charset="-127"/>
                <a:ea typeface="HY신명조" panose="02030600000101010101" pitchFamily="18" charset="-127"/>
              </a:rPr>
              <a:t>년 기준 전체 게임 이용률 중 모바일 게임의 비중에 제일 높으며</a:t>
            </a:r>
            <a:r>
              <a:rPr lang="en-US" altLang="ko-KR" sz="1200" dirty="0">
                <a:latin typeface="HY신명조" panose="02030600000101010101" pitchFamily="18" charset="-127"/>
                <a:ea typeface="HY신명조" panose="02030600000101010101" pitchFamily="18" charset="-127"/>
              </a:rPr>
              <a:t>,</a:t>
            </a:r>
            <a:r>
              <a:rPr lang="ko-KR" altLang="en-US" sz="1200" dirty="0">
                <a:latin typeface="HY신명조" panose="02030600000101010101" pitchFamily="18" charset="-127"/>
                <a:ea typeface="HY신명조" panose="02030600000101010101" pitchFamily="18" charset="-127"/>
              </a:rPr>
              <a:t>    모바일류 게임 이용 연령대 중 </a:t>
            </a:r>
            <a:r>
              <a:rPr lang="en-US" altLang="ko-KR" sz="1200" dirty="0">
                <a:latin typeface="HY신명조" panose="02030600000101010101" pitchFamily="18" charset="-127"/>
                <a:ea typeface="HY신명조" panose="02030600000101010101" pitchFamily="18" charset="-127"/>
              </a:rPr>
              <a:t>10, 20</a:t>
            </a:r>
            <a:r>
              <a:rPr lang="ko-KR" altLang="en-US" sz="1200" dirty="0">
                <a:latin typeface="HY신명조" panose="02030600000101010101" pitchFamily="18" charset="-127"/>
                <a:ea typeface="HY신명조" panose="02030600000101010101" pitchFamily="18" charset="-127"/>
              </a:rPr>
              <a:t>대가 가장 높은 수치를 기록한다</a:t>
            </a:r>
            <a:r>
              <a:rPr lang="en-US" altLang="ko-KR" sz="1200" dirty="0">
                <a:latin typeface="HY신명조" panose="02030600000101010101" pitchFamily="18" charset="-127"/>
                <a:ea typeface="HY신명조" panose="02030600000101010101" pitchFamily="18" charset="-127"/>
              </a:rPr>
              <a:t>. </a:t>
            </a:r>
          </a:p>
          <a:p>
            <a:pPr algn="just"/>
            <a:r>
              <a:rPr lang="en-US" altLang="ko-KR" sz="1200" dirty="0">
                <a:latin typeface="HY신명조" panose="02030600000101010101" pitchFamily="18" charset="-127"/>
                <a:ea typeface="HY신명조" panose="02030600000101010101" pitchFamily="18" charset="-127"/>
              </a:rPr>
              <a:t>=&gt; </a:t>
            </a:r>
          </a:p>
          <a:p>
            <a:pPr algn="just"/>
            <a:r>
              <a:rPr lang="ko-KR" altLang="en-US" sz="1200" dirty="0">
                <a:latin typeface="HY신명조" panose="02030600000101010101" pitchFamily="18" charset="-127"/>
                <a:ea typeface="HY신명조" panose="02030600000101010101" pitchFamily="18" charset="-127"/>
              </a:rPr>
              <a:t>해당 연령대의 구성원들이 미래에 직장을 다녀 돈을 벌게 될 것임을 예측한다면</a:t>
            </a:r>
            <a:r>
              <a:rPr lang="en-US" altLang="ko-KR" sz="1200" dirty="0">
                <a:latin typeface="HY신명조" panose="02030600000101010101" pitchFamily="18" charset="-127"/>
                <a:ea typeface="HY신명조" panose="02030600000101010101" pitchFamily="18" charset="-127"/>
              </a:rPr>
              <a:t>, </a:t>
            </a:r>
            <a:r>
              <a:rPr lang="ko-KR" altLang="en-US" sz="1200" dirty="0">
                <a:latin typeface="HY신명조" panose="02030600000101010101" pitchFamily="18" charset="-127"/>
                <a:ea typeface="HY신명조" panose="02030600000101010101" pitchFamily="18" charset="-127"/>
              </a:rPr>
              <a:t>현재 만들 게임의 주 타겟층을 </a:t>
            </a:r>
            <a:r>
              <a:rPr lang="en-US" altLang="ko-KR" sz="1200" dirty="0">
                <a:latin typeface="HY신명조" panose="02030600000101010101" pitchFamily="18" charset="-127"/>
                <a:ea typeface="HY신명조" panose="02030600000101010101" pitchFamily="18" charset="-127"/>
              </a:rPr>
              <a:t>10, 20</a:t>
            </a:r>
            <a:r>
              <a:rPr lang="ko-KR" altLang="en-US" sz="1200" dirty="0">
                <a:latin typeface="HY신명조" panose="02030600000101010101" pitchFamily="18" charset="-127"/>
                <a:ea typeface="HY신명조" panose="02030600000101010101" pitchFamily="18" charset="-127"/>
              </a:rPr>
              <a:t>대로 잡는다면 시장에서 유리하다고 결론을 내렸다</a:t>
            </a:r>
            <a:r>
              <a:rPr lang="en-US" altLang="ko-KR" sz="1200" dirty="0">
                <a:latin typeface="HY신명조" panose="02030600000101010101" pitchFamily="18" charset="-127"/>
                <a:ea typeface="HY신명조" panose="02030600000101010101" pitchFamily="18" charset="-127"/>
              </a:rPr>
              <a:t>.</a:t>
            </a:r>
            <a:endParaRPr lang="ko-KR" altLang="en-US" sz="1200" dirty="0"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6305AA6C-5284-4974-8BBB-3E7F1E0C13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3150" y="672187"/>
            <a:ext cx="5981700" cy="2124075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C4A564B6-D6EA-45FF-9432-8B78AF5BB9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6957" y="2796262"/>
            <a:ext cx="6153150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958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/>
          <p:nvPr/>
        </p:nvCxnSpPr>
        <p:spPr>
          <a:xfrm>
            <a:off x="1216189" y="3726199"/>
            <a:ext cx="2059864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216189" y="922439"/>
            <a:ext cx="2059864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216189" y="2448004"/>
            <a:ext cx="827471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200">
                <a:solidFill>
                  <a:schemeClr val="bg1"/>
                </a:solidFill>
              </a:rPr>
              <a:t>001</a:t>
            </a:r>
            <a:endParaRPr lang="ko-KR" altLang="en-US" sz="320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194709" y="3034877"/>
            <a:ext cx="1826141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200">
                <a:solidFill>
                  <a:schemeClr val="bg1"/>
                </a:solidFill>
              </a:rPr>
              <a:t>연구목적</a:t>
            </a:r>
          </a:p>
        </p:txBody>
      </p:sp>
      <p:sp>
        <p:nvSpPr>
          <p:cNvPr id="7" name="오각형 7"/>
          <p:cNvSpPr/>
          <p:nvPr/>
        </p:nvSpPr>
        <p:spPr>
          <a:xfrm rot="5400000">
            <a:off x="-902571" y="1846229"/>
            <a:ext cx="6028661" cy="2336201"/>
          </a:xfrm>
          <a:prstGeom prst="homePlate">
            <a:avLst>
              <a:gd name="adj" fmla="val 50000"/>
            </a:avLst>
          </a:prstGeom>
          <a:solidFill>
            <a:srgbClr val="42C7F1">
              <a:alpha val="50000"/>
            </a:srgbClr>
          </a:solidFill>
          <a:ln>
            <a:noFill/>
          </a:ln>
          <a:effectLst>
            <a:outerShdw dist="38100" dir="2700000" algn="tl" rotWithShape="0">
              <a:schemeClr val="accent4">
                <a:lumMod val="1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10" name="직선 연결선 9"/>
          <p:cNvCxnSpPr/>
          <p:nvPr/>
        </p:nvCxnSpPr>
        <p:spPr>
          <a:xfrm>
            <a:off x="943659" y="3715297"/>
            <a:ext cx="2332394" cy="10902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943659" y="922439"/>
            <a:ext cx="2332394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60208" y="2761190"/>
            <a:ext cx="1720343" cy="95410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800" dirty="0">
                <a:solidFill>
                  <a:schemeClr val="bg1"/>
                </a:solidFill>
              </a:rPr>
              <a:t>001</a:t>
            </a:r>
            <a:r>
              <a:rPr lang="ko-KR" altLang="en-US" sz="2800" dirty="0">
                <a:solidFill>
                  <a:schemeClr val="bg1"/>
                </a:solidFill>
              </a:rPr>
              <a:t>  </a:t>
            </a:r>
          </a:p>
          <a:p>
            <a:pPr lvl="0">
              <a:defRPr/>
            </a:pPr>
            <a:r>
              <a:rPr lang="ko-KR" altLang="en-US" sz="2800" dirty="0">
                <a:solidFill>
                  <a:schemeClr val="bg1"/>
                </a:solidFill>
              </a:rPr>
              <a:t>개발 배경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707EC66-4698-46A2-B037-4746DC2261C4}"/>
              </a:ext>
            </a:extLst>
          </p:cNvPr>
          <p:cNvSpPr txBox="1"/>
          <p:nvPr/>
        </p:nvSpPr>
        <p:spPr>
          <a:xfrm>
            <a:off x="3548583" y="460774"/>
            <a:ext cx="2672526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400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코로나 시대의 종결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50B4A0E-A0FF-4754-B10C-60685A29EC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7718" y="1132164"/>
            <a:ext cx="4762500" cy="309562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080980F-5673-4504-9911-A5FE83F49C80}"/>
              </a:ext>
            </a:extLst>
          </p:cNvPr>
          <p:cNvSpPr txBox="1"/>
          <p:nvPr/>
        </p:nvSpPr>
        <p:spPr>
          <a:xfrm>
            <a:off x="4568385" y="4314403"/>
            <a:ext cx="514116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000" dirty="0"/>
              <a:t>[</a:t>
            </a:r>
            <a:r>
              <a:rPr lang="ko-KR" altLang="en-US" sz="1000" dirty="0"/>
              <a:t>연합뉴스</a:t>
            </a:r>
            <a:r>
              <a:rPr lang="en-US" altLang="ko-KR" sz="1000" dirty="0"/>
              <a:t>, “</a:t>
            </a:r>
            <a:r>
              <a:rPr lang="ko-KR" altLang="en-US" sz="1000" dirty="0"/>
              <a:t>두 달 만에 내일부터 거리두기 </a:t>
            </a:r>
            <a:r>
              <a:rPr lang="en-US" altLang="ko-KR" sz="1000" dirty="0"/>
              <a:t>1</a:t>
            </a:r>
            <a:r>
              <a:rPr lang="ko-KR" altLang="en-US" sz="1000" dirty="0"/>
              <a:t>단계</a:t>
            </a:r>
            <a:r>
              <a:rPr lang="en-US" altLang="ko-KR" sz="1000" dirty="0"/>
              <a:t>.. </a:t>
            </a:r>
            <a:r>
              <a:rPr lang="ko-KR" altLang="en-US" sz="1000" dirty="0"/>
              <a:t>방역</a:t>
            </a:r>
            <a:r>
              <a:rPr lang="en-US" altLang="ko-KR" sz="1000" dirty="0"/>
              <a:t>/</a:t>
            </a:r>
            <a:r>
              <a:rPr lang="ko-KR" altLang="en-US" sz="1000" dirty="0"/>
              <a:t>교육 어떻게 달라지나</a:t>
            </a:r>
            <a:r>
              <a:rPr lang="en-US" altLang="ko-KR" sz="1000" dirty="0"/>
              <a:t>” </a:t>
            </a:r>
            <a:r>
              <a:rPr lang="ko-KR" altLang="en-US" sz="1000" dirty="0"/>
              <a:t>중 이미지</a:t>
            </a:r>
            <a:r>
              <a:rPr lang="en-US" altLang="ko-KR" sz="1000" dirty="0"/>
              <a:t>]</a:t>
            </a:r>
          </a:p>
        </p:txBody>
      </p:sp>
      <p:sp>
        <p:nvSpPr>
          <p:cNvPr id="20" name="부제목 4">
            <a:extLst>
              <a:ext uri="{FF2B5EF4-FFF2-40B4-BE49-F238E27FC236}">
                <a16:creationId xmlns:a16="http://schemas.microsoft.com/office/drawing/2014/main" id="{D6C934CF-033B-463B-96C1-C53A9B8A73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48583" y="4788366"/>
            <a:ext cx="8266858" cy="1335598"/>
          </a:xfrm>
        </p:spPr>
        <p:txBody>
          <a:bodyPr/>
          <a:lstStyle/>
          <a:p>
            <a:pPr algn="just"/>
            <a:r>
              <a:rPr lang="ko-KR" altLang="en-US" sz="1200" dirty="0">
                <a:latin typeface="HY신명조" panose="02030600000101010101" pitchFamily="18" charset="-127"/>
                <a:ea typeface="HY신명조" panose="02030600000101010101" pitchFamily="18" charset="-127"/>
              </a:rPr>
              <a:t>백신 접종률이 높아짐에 따라</a:t>
            </a:r>
            <a:r>
              <a:rPr lang="en-US" altLang="ko-KR" sz="1200" dirty="0">
                <a:latin typeface="HY신명조" panose="02030600000101010101" pitchFamily="18" charset="-127"/>
                <a:ea typeface="HY신명조" panose="02030600000101010101" pitchFamily="18" charset="-127"/>
              </a:rPr>
              <a:t>, </a:t>
            </a:r>
            <a:r>
              <a:rPr lang="ko-KR" altLang="en-US" sz="1200" dirty="0">
                <a:latin typeface="HY신명조" panose="02030600000101010101" pitchFamily="18" charset="-127"/>
                <a:ea typeface="HY신명조" panose="02030600000101010101" pitchFamily="18" charset="-127"/>
              </a:rPr>
              <a:t>정부에서는 향후 거리두기 지침을 완화시킬 것임을 발표</a:t>
            </a:r>
            <a:r>
              <a:rPr lang="en-US" altLang="ko-KR" sz="1200" dirty="0">
                <a:latin typeface="HY신명조" panose="02030600000101010101" pitchFamily="18" charset="-127"/>
                <a:ea typeface="HY신명조" panose="02030600000101010101" pitchFamily="18" charset="-127"/>
              </a:rPr>
              <a:t>. </a:t>
            </a:r>
            <a:r>
              <a:rPr lang="ko-KR" altLang="en-US" sz="1200" dirty="0">
                <a:latin typeface="HY신명조" panose="02030600000101010101" pitchFamily="18" charset="-127"/>
                <a:ea typeface="HY신명조" panose="02030600000101010101" pitchFamily="18" charset="-127"/>
              </a:rPr>
              <a:t>거리두기 지침이 완화된다면 학생들은 물론이고 직장인들이 재택근무가 아닌 출근을 하게 될 것이다</a:t>
            </a:r>
            <a:r>
              <a:rPr lang="en-US" altLang="ko-KR" sz="1200" dirty="0">
                <a:latin typeface="HY신명조" panose="02030600000101010101" pitchFamily="18" charset="-127"/>
                <a:ea typeface="HY신명조" panose="02030600000101010101" pitchFamily="18" charset="-127"/>
              </a:rPr>
              <a:t>. </a:t>
            </a:r>
            <a:r>
              <a:rPr lang="ko-KR" altLang="en-US" sz="1200" dirty="0">
                <a:latin typeface="HY신명조" panose="02030600000101010101" pitchFamily="18" charset="-127"/>
                <a:ea typeface="HY신명조" panose="02030600000101010101" pitchFamily="18" charset="-127"/>
              </a:rPr>
              <a:t>따라서 </a:t>
            </a:r>
            <a:r>
              <a:rPr lang="en-US" altLang="ko-KR" sz="1200" dirty="0">
                <a:latin typeface="HY신명조" panose="02030600000101010101" pitchFamily="18" charset="-127"/>
                <a:ea typeface="HY신명조" panose="02030600000101010101" pitchFamily="18" charset="-127"/>
              </a:rPr>
              <a:t>PC </a:t>
            </a:r>
            <a:r>
              <a:rPr lang="ko-KR" altLang="en-US" sz="1200" dirty="0">
                <a:latin typeface="HY신명조" panose="02030600000101010101" pitchFamily="18" charset="-127"/>
                <a:ea typeface="HY신명조" panose="02030600000101010101" pitchFamily="18" charset="-127"/>
              </a:rPr>
              <a:t>게임이나 콘솔 게임은 이용에 제약을 받아 이용률이 떨어질 수 있다</a:t>
            </a:r>
            <a:r>
              <a:rPr lang="en-US" altLang="ko-KR" sz="1200" dirty="0">
                <a:latin typeface="HY신명조" panose="02030600000101010101" pitchFamily="18" charset="-127"/>
                <a:ea typeface="HY신명조" panose="02030600000101010101" pitchFamily="18" charset="-127"/>
              </a:rPr>
              <a:t>.</a:t>
            </a:r>
          </a:p>
          <a:p>
            <a:pPr algn="just"/>
            <a:r>
              <a:rPr lang="en-US" altLang="ko-KR" sz="1200" dirty="0">
                <a:latin typeface="HY신명조" panose="02030600000101010101" pitchFamily="18" charset="-127"/>
                <a:ea typeface="HY신명조" panose="02030600000101010101" pitchFamily="18" charset="-127"/>
              </a:rPr>
              <a:t>=&gt; </a:t>
            </a:r>
          </a:p>
          <a:p>
            <a:pPr algn="just"/>
            <a:r>
              <a:rPr lang="ko-KR" altLang="en-US" sz="1200" dirty="0">
                <a:latin typeface="HY신명조" panose="02030600000101010101" pitchFamily="18" charset="-127"/>
                <a:ea typeface="HY신명조" panose="02030600000101010101" pitchFamily="18" charset="-127"/>
              </a:rPr>
              <a:t>즉</a:t>
            </a:r>
            <a:r>
              <a:rPr lang="en-US" altLang="ko-KR" sz="1200" dirty="0">
                <a:latin typeface="HY신명조" panose="02030600000101010101" pitchFamily="18" charset="-127"/>
                <a:ea typeface="HY신명조" panose="02030600000101010101" pitchFamily="18" charset="-127"/>
              </a:rPr>
              <a:t>, </a:t>
            </a:r>
            <a:r>
              <a:rPr lang="ko-KR" altLang="en-US" sz="1200" dirty="0">
                <a:latin typeface="HY신명조" panose="02030600000101010101" pitchFamily="18" charset="-127"/>
                <a:ea typeface="HY신명조" panose="02030600000101010101" pitchFamily="18" charset="-127"/>
              </a:rPr>
              <a:t>이동이나 출근과 같은 환경에선 제약을 받는 콘솔이나 </a:t>
            </a:r>
            <a:r>
              <a:rPr lang="en-US" altLang="ko-KR" sz="1200" dirty="0">
                <a:latin typeface="HY신명조" panose="02030600000101010101" pitchFamily="18" charset="-127"/>
                <a:ea typeface="HY신명조" panose="02030600000101010101" pitchFamily="18" charset="-127"/>
              </a:rPr>
              <a:t>PC</a:t>
            </a:r>
            <a:r>
              <a:rPr lang="ko-KR" altLang="en-US" sz="1200" dirty="0">
                <a:latin typeface="HY신명조" panose="02030600000101010101" pitchFamily="18" charset="-127"/>
                <a:ea typeface="HY신명조" panose="02030600000101010101" pitchFamily="18" charset="-127"/>
              </a:rPr>
              <a:t>게임 보다는 보다 환경에 자유로운 모바일 게임들이 다시 인기를 얻게 될 것이다</a:t>
            </a:r>
            <a:r>
              <a:rPr lang="en-US" altLang="ko-KR" sz="1200" dirty="0">
                <a:latin typeface="HY신명조" panose="02030600000101010101" pitchFamily="18" charset="-127"/>
                <a:ea typeface="HY신명조" panose="0203060000010101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38088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/>
          <p:nvPr/>
        </p:nvCxnSpPr>
        <p:spPr>
          <a:xfrm>
            <a:off x="1216189" y="3726199"/>
            <a:ext cx="2059864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216189" y="922439"/>
            <a:ext cx="2059864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216189" y="2448004"/>
            <a:ext cx="827471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200">
                <a:solidFill>
                  <a:schemeClr val="bg1"/>
                </a:solidFill>
              </a:rPr>
              <a:t>001</a:t>
            </a:r>
            <a:endParaRPr lang="ko-KR" altLang="en-US" sz="320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194709" y="3034877"/>
            <a:ext cx="1826141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200">
                <a:solidFill>
                  <a:schemeClr val="bg1"/>
                </a:solidFill>
              </a:rPr>
              <a:t>연구목적</a:t>
            </a:r>
          </a:p>
        </p:txBody>
      </p:sp>
      <p:sp>
        <p:nvSpPr>
          <p:cNvPr id="7" name="오각형 7"/>
          <p:cNvSpPr/>
          <p:nvPr/>
        </p:nvSpPr>
        <p:spPr>
          <a:xfrm rot="5400000">
            <a:off x="-902571" y="1846229"/>
            <a:ext cx="6028661" cy="2336201"/>
          </a:xfrm>
          <a:prstGeom prst="homePlate">
            <a:avLst>
              <a:gd name="adj" fmla="val 50000"/>
            </a:avLst>
          </a:prstGeom>
          <a:solidFill>
            <a:srgbClr val="42C7F1">
              <a:alpha val="50000"/>
            </a:srgbClr>
          </a:solidFill>
          <a:ln>
            <a:noFill/>
          </a:ln>
          <a:effectLst>
            <a:outerShdw dist="38100" dir="2700000" algn="tl" rotWithShape="0">
              <a:schemeClr val="accent4">
                <a:lumMod val="1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10" name="직선 연결선 9"/>
          <p:cNvCxnSpPr/>
          <p:nvPr/>
        </p:nvCxnSpPr>
        <p:spPr>
          <a:xfrm>
            <a:off x="943659" y="3715297"/>
            <a:ext cx="2332394" cy="10902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943659" y="922439"/>
            <a:ext cx="2332394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43659" y="2330302"/>
            <a:ext cx="1819729" cy="138499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800" dirty="0">
                <a:solidFill>
                  <a:schemeClr val="bg1"/>
                </a:solidFill>
              </a:rPr>
              <a:t>002</a:t>
            </a:r>
            <a:r>
              <a:rPr lang="ko-KR" altLang="en-US" sz="2800" dirty="0">
                <a:solidFill>
                  <a:schemeClr val="bg1"/>
                </a:solidFill>
              </a:rPr>
              <a:t>  </a:t>
            </a:r>
          </a:p>
          <a:p>
            <a:pPr lvl="0">
              <a:defRPr/>
            </a:pPr>
            <a:r>
              <a:rPr lang="ko-KR" altLang="en-US" sz="2800" dirty="0">
                <a:solidFill>
                  <a:schemeClr val="bg1"/>
                </a:solidFill>
              </a:rPr>
              <a:t>개발 방향 </a:t>
            </a:r>
            <a:endParaRPr lang="en-US" altLang="ko-KR" sz="2800" dirty="0">
              <a:solidFill>
                <a:schemeClr val="bg1"/>
              </a:solidFill>
            </a:endParaRPr>
          </a:p>
          <a:p>
            <a:pPr lvl="0">
              <a:defRPr/>
            </a:pPr>
            <a:r>
              <a:rPr lang="ko-KR" altLang="en-US" sz="2800" dirty="0">
                <a:solidFill>
                  <a:schemeClr val="bg1"/>
                </a:solidFill>
              </a:rPr>
              <a:t>분석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AD5FC12-8553-42B4-8B82-83EADE48417E}"/>
              </a:ext>
            </a:extLst>
          </p:cNvPr>
          <p:cNvSpPr txBox="1"/>
          <p:nvPr/>
        </p:nvSpPr>
        <p:spPr>
          <a:xfrm>
            <a:off x="3653855" y="6045031"/>
            <a:ext cx="61341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200" dirty="0"/>
              <a:t>2021</a:t>
            </a:r>
            <a:r>
              <a:rPr lang="ko-KR" altLang="en-US" sz="1200" dirty="0"/>
              <a:t>년 한국 콘텐츠진흥원의 조사결과에 따르면</a:t>
            </a:r>
            <a:r>
              <a:rPr lang="en-US" altLang="ko-KR" sz="1200" dirty="0"/>
              <a:t>, </a:t>
            </a:r>
            <a:r>
              <a:rPr lang="ko-KR" altLang="en-US" sz="1200" dirty="0"/>
              <a:t>모바일 게임 장르들 중 가장 인기있는 장르는 퍼즐과 롤플레잉 이다</a:t>
            </a:r>
            <a:r>
              <a:rPr lang="en-US" altLang="ko-KR" sz="1200" dirty="0"/>
              <a:t>.</a:t>
            </a:r>
            <a:r>
              <a:rPr lang="ko-KR" altLang="en-US" sz="1200" dirty="0"/>
              <a:t>  </a:t>
            </a:r>
            <a:endParaRPr lang="en-US" altLang="ko-KR" sz="1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707EC66-4698-46A2-B037-4746DC2261C4}"/>
              </a:ext>
            </a:extLst>
          </p:cNvPr>
          <p:cNvSpPr txBox="1"/>
          <p:nvPr/>
        </p:nvSpPr>
        <p:spPr>
          <a:xfrm>
            <a:off x="3548583" y="460774"/>
            <a:ext cx="4993675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400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현재 가장 인기있는 장르는 무엇인가</a:t>
            </a:r>
            <a:r>
              <a:rPr lang="en-US" altLang="ko-KR" sz="2400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?</a:t>
            </a:r>
            <a:endParaRPr lang="ko-KR" altLang="en-US" sz="2400" spc="-15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1C2E9D5-5E04-405F-8213-2211915654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0048" y="922439"/>
            <a:ext cx="6134100" cy="233362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9AAD805-5811-4823-84CF-EDDE160C9781}"/>
              </a:ext>
            </a:extLst>
          </p:cNvPr>
          <p:cNvSpPr txBox="1"/>
          <p:nvPr/>
        </p:nvSpPr>
        <p:spPr>
          <a:xfrm>
            <a:off x="4780052" y="5779803"/>
            <a:ext cx="388170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800" dirty="0"/>
              <a:t>[</a:t>
            </a:r>
            <a:r>
              <a:rPr lang="ko-KR" altLang="en-US" sz="800" dirty="0"/>
              <a:t>한국 콘텐츠진흥원</a:t>
            </a:r>
            <a:r>
              <a:rPr lang="en-US" altLang="ko-KR" sz="800" dirty="0"/>
              <a:t>, “2021 </a:t>
            </a:r>
            <a:r>
              <a:rPr lang="ko-KR" altLang="en-US" sz="800" dirty="0"/>
              <a:t>게임이용자 실태조사</a:t>
            </a:r>
            <a:r>
              <a:rPr lang="en-US" altLang="ko-KR" sz="800" dirty="0"/>
              <a:t>” </a:t>
            </a:r>
            <a:r>
              <a:rPr lang="ko-KR" altLang="en-US" sz="800" dirty="0"/>
              <a:t>중 </a:t>
            </a:r>
            <a:r>
              <a:rPr lang="en-US" altLang="ko-KR" sz="800" dirty="0"/>
              <a:t>91p </a:t>
            </a:r>
            <a:r>
              <a:rPr lang="ko-KR" altLang="en-US" sz="800" dirty="0"/>
              <a:t>모바일</a:t>
            </a:r>
            <a:r>
              <a:rPr lang="en-US" altLang="ko-KR" sz="800" dirty="0"/>
              <a:t> </a:t>
            </a:r>
            <a:r>
              <a:rPr lang="ko-KR" altLang="en-US" sz="800" dirty="0"/>
              <a:t>게임 주 이용 장르</a:t>
            </a:r>
            <a:r>
              <a:rPr lang="en-US" altLang="ko-KR" sz="800" dirty="0"/>
              <a:t>]</a:t>
            </a:r>
            <a:r>
              <a:rPr lang="ko-KR" altLang="en-US" sz="800" dirty="0"/>
              <a:t> </a:t>
            </a:r>
            <a:endParaRPr lang="en-US" altLang="ko-KR" sz="8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91BC88C-807F-4458-B761-22847F8802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0048" y="3256064"/>
            <a:ext cx="6134100" cy="2473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625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/>
          <p:nvPr/>
        </p:nvCxnSpPr>
        <p:spPr>
          <a:xfrm>
            <a:off x="1216189" y="3726199"/>
            <a:ext cx="2059864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216189" y="922439"/>
            <a:ext cx="2059864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216189" y="2448004"/>
            <a:ext cx="827471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200">
                <a:solidFill>
                  <a:schemeClr val="bg1"/>
                </a:solidFill>
              </a:rPr>
              <a:t>001</a:t>
            </a:r>
            <a:endParaRPr lang="ko-KR" altLang="en-US" sz="320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194709" y="3034877"/>
            <a:ext cx="1826141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200">
                <a:solidFill>
                  <a:schemeClr val="bg1"/>
                </a:solidFill>
              </a:rPr>
              <a:t>연구목적</a:t>
            </a:r>
          </a:p>
        </p:txBody>
      </p:sp>
      <p:sp>
        <p:nvSpPr>
          <p:cNvPr id="7" name="오각형 7"/>
          <p:cNvSpPr/>
          <p:nvPr/>
        </p:nvSpPr>
        <p:spPr>
          <a:xfrm rot="5400000">
            <a:off x="-902571" y="1846229"/>
            <a:ext cx="6028661" cy="2336201"/>
          </a:xfrm>
          <a:prstGeom prst="homePlate">
            <a:avLst>
              <a:gd name="adj" fmla="val 50000"/>
            </a:avLst>
          </a:prstGeom>
          <a:solidFill>
            <a:srgbClr val="42C7F1">
              <a:alpha val="50000"/>
            </a:srgbClr>
          </a:solidFill>
          <a:ln>
            <a:noFill/>
          </a:ln>
          <a:effectLst>
            <a:outerShdw dist="38100" dir="2700000" algn="tl" rotWithShape="0">
              <a:schemeClr val="accent4">
                <a:lumMod val="1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chemeClr val="tx1">
                  <a:lumMod val="75000"/>
                </a:schemeClr>
              </a:solidFill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943659" y="3715297"/>
            <a:ext cx="2332394" cy="10902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943659" y="922439"/>
            <a:ext cx="2332394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AD5FC12-8553-42B4-8B82-83EADE48417E}"/>
              </a:ext>
            </a:extLst>
          </p:cNvPr>
          <p:cNvSpPr txBox="1"/>
          <p:nvPr/>
        </p:nvSpPr>
        <p:spPr>
          <a:xfrm>
            <a:off x="3548583" y="1014718"/>
            <a:ext cx="807309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400" dirty="0">
                <a:latin typeface="HY신명조" panose="02030600000101010101" pitchFamily="18" charset="-127"/>
                <a:ea typeface="HY신명조" panose="02030600000101010101" pitchFamily="18" charset="-127"/>
              </a:rPr>
              <a:t>이는 모바일 게임을 이용하는 주 사유와 관련이 있다</a:t>
            </a:r>
            <a:r>
              <a:rPr lang="en-US" altLang="ko-KR" sz="1400" dirty="0">
                <a:latin typeface="HY신명조" panose="02030600000101010101" pitchFamily="18" charset="-127"/>
                <a:ea typeface="HY신명조" panose="02030600000101010101" pitchFamily="18" charset="-127"/>
              </a:rPr>
              <a:t>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707EC66-4698-46A2-B037-4746DC2261C4}"/>
              </a:ext>
            </a:extLst>
          </p:cNvPr>
          <p:cNvSpPr txBox="1"/>
          <p:nvPr/>
        </p:nvSpPr>
        <p:spPr>
          <a:xfrm>
            <a:off x="3548583" y="460774"/>
            <a:ext cx="1838965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400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왜 인기있나</a:t>
            </a:r>
            <a:r>
              <a:rPr lang="en-US" altLang="ko-KR" sz="2400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?</a:t>
            </a:r>
            <a:endParaRPr lang="ko-KR" altLang="en-US" sz="2400" spc="-15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2DC021B-52FD-433C-A4A4-B35C2D6A45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8583" y="1414774"/>
            <a:ext cx="6248400" cy="303847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36B05E8-04B1-41B9-B8CB-58E06DB7A9F5}"/>
              </a:ext>
            </a:extLst>
          </p:cNvPr>
          <p:cNvSpPr txBox="1"/>
          <p:nvPr/>
        </p:nvSpPr>
        <p:spPr>
          <a:xfrm>
            <a:off x="4721725" y="4545528"/>
            <a:ext cx="390211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800" dirty="0"/>
              <a:t>[</a:t>
            </a:r>
            <a:r>
              <a:rPr lang="ko-KR" altLang="en-US" sz="800" dirty="0"/>
              <a:t>한국 콘텐츠진흥원</a:t>
            </a:r>
            <a:r>
              <a:rPr lang="en-US" altLang="ko-KR" sz="800" dirty="0"/>
              <a:t>, “2021 </a:t>
            </a:r>
            <a:r>
              <a:rPr lang="ko-KR" altLang="en-US" sz="800" dirty="0"/>
              <a:t>게임이용자 실태조사</a:t>
            </a:r>
            <a:r>
              <a:rPr lang="en-US" altLang="ko-KR" sz="800" dirty="0"/>
              <a:t>” </a:t>
            </a:r>
            <a:r>
              <a:rPr lang="ko-KR" altLang="en-US" sz="800" dirty="0"/>
              <a:t>중 </a:t>
            </a:r>
            <a:r>
              <a:rPr lang="en-US" altLang="ko-KR" sz="800" dirty="0"/>
              <a:t>116p </a:t>
            </a:r>
            <a:r>
              <a:rPr lang="ko-KR" altLang="en-US" sz="800" dirty="0"/>
              <a:t>모바일</a:t>
            </a:r>
            <a:r>
              <a:rPr lang="en-US" altLang="ko-KR" sz="800" dirty="0"/>
              <a:t> </a:t>
            </a:r>
            <a:r>
              <a:rPr lang="ko-KR" altLang="en-US" sz="800" dirty="0"/>
              <a:t>게임을 하는 이유</a:t>
            </a:r>
            <a:r>
              <a:rPr lang="en-US" altLang="ko-KR" sz="800" dirty="0"/>
              <a:t>]</a:t>
            </a:r>
            <a:r>
              <a:rPr lang="ko-KR" altLang="en-US" sz="800" dirty="0"/>
              <a:t> </a:t>
            </a:r>
            <a:endParaRPr lang="en-US" altLang="ko-KR" sz="8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B439920-6DEB-4BD0-8E98-53BD94C02F43}"/>
              </a:ext>
            </a:extLst>
          </p:cNvPr>
          <p:cNvSpPr txBox="1"/>
          <p:nvPr/>
        </p:nvSpPr>
        <p:spPr>
          <a:xfrm>
            <a:off x="943659" y="2330301"/>
            <a:ext cx="1819729" cy="138499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800" dirty="0">
                <a:solidFill>
                  <a:schemeClr val="bg1"/>
                </a:solidFill>
              </a:rPr>
              <a:t>002</a:t>
            </a:r>
            <a:r>
              <a:rPr lang="ko-KR" altLang="en-US" sz="2800" dirty="0">
                <a:solidFill>
                  <a:schemeClr val="bg1"/>
                </a:solidFill>
              </a:rPr>
              <a:t>  </a:t>
            </a:r>
          </a:p>
          <a:p>
            <a:pPr lvl="0">
              <a:defRPr/>
            </a:pPr>
            <a:r>
              <a:rPr lang="ko-KR" altLang="en-US" sz="2800" dirty="0">
                <a:solidFill>
                  <a:schemeClr val="bg1"/>
                </a:solidFill>
              </a:rPr>
              <a:t>개발 방향 </a:t>
            </a:r>
            <a:endParaRPr lang="en-US" altLang="ko-KR" sz="2800" dirty="0">
              <a:solidFill>
                <a:schemeClr val="bg1"/>
              </a:solidFill>
            </a:endParaRPr>
          </a:p>
          <a:p>
            <a:pPr lvl="0">
              <a:defRPr/>
            </a:pPr>
            <a:r>
              <a:rPr lang="ko-KR" altLang="en-US" sz="2800" dirty="0">
                <a:solidFill>
                  <a:schemeClr val="bg1"/>
                </a:solidFill>
              </a:rPr>
              <a:t>분석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153AF54-0C1E-409E-AB58-6A060EE0407E}"/>
              </a:ext>
            </a:extLst>
          </p:cNvPr>
          <p:cNvSpPr txBox="1"/>
          <p:nvPr/>
        </p:nvSpPr>
        <p:spPr>
          <a:xfrm>
            <a:off x="3548583" y="4981561"/>
            <a:ext cx="61341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200" dirty="0"/>
              <a:t>즉</a:t>
            </a:r>
            <a:r>
              <a:rPr lang="en-US" altLang="ko-KR" sz="1200" dirty="0"/>
              <a:t>, </a:t>
            </a:r>
            <a:r>
              <a:rPr lang="ko-KR" altLang="en-US" sz="1200" dirty="0"/>
              <a:t>퍼즐이나 롤플레잉 장르가 가장 인기있는 이유에는 </a:t>
            </a:r>
            <a:r>
              <a:rPr lang="en-US" altLang="ko-KR" sz="1200" dirty="0"/>
              <a:t>‘</a:t>
            </a:r>
            <a:r>
              <a:rPr lang="ko-KR" altLang="en-US" sz="1200" dirty="0"/>
              <a:t>어디서든 편리하게 즐길 수 있다</a:t>
            </a:r>
            <a:r>
              <a:rPr lang="en-US" altLang="ko-KR" sz="1200" dirty="0"/>
              <a:t>’</a:t>
            </a:r>
            <a:r>
              <a:rPr lang="ko-KR" altLang="en-US" sz="1200" dirty="0"/>
              <a:t>와 </a:t>
            </a:r>
            <a:r>
              <a:rPr lang="en-US" altLang="ko-KR" sz="1200" dirty="0"/>
              <a:t>‘</a:t>
            </a:r>
            <a:r>
              <a:rPr lang="ko-KR" altLang="en-US" sz="1200" dirty="0"/>
              <a:t>시간을 때우기 위해</a:t>
            </a:r>
            <a:r>
              <a:rPr lang="en-US" altLang="ko-KR" sz="1200" dirty="0"/>
              <a:t>’ </a:t>
            </a:r>
            <a:r>
              <a:rPr lang="ko-KR" altLang="en-US" sz="1200" dirty="0"/>
              <a:t>의 조건을 가장 잘 지키고 있기 때문이다</a:t>
            </a:r>
            <a:r>
              <a:rPr lang="en-US" altLang="ko-KR" sz="1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89386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/>
          <p:nvPr/>
        </p:nvCxnSpPr>
        <p:spPr>
          <a:xfrm>
            <a:off x="1216189" y="3726199"/>
            <a:ext cx="2059864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216189" y="922439"/>
            <a:ext cx="2059864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216189" y="2448004"/>
            <a:ext cx="827471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200">
                <a:solidFill>
                  <a:schemeClr val="bg1"/>
                </a:solidFill>
              </a:rPr>
              <a:t>001</a:t>
            </a:r>
            <a:endParaRPr lang="ko-KR" altLang="en-US" sz="320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194709" y="3034877"/>
            <a:ext cx="1826141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200">
                <a:solidFill>
                  <a:schemeClr val="bg1"/>
                </a:solidFill>
              </a:rPr>
              <a:t>연구목적</a:t>
            </a:r>
          </a:p>
        </p:txBody>
      </p:sp>
      <p:sp>
        <p:nvSpPr>
          <p:cNvPr id="7" name="오각형 7"/>
          <p:cNvSpPr/>
          <p:nvPr/>
        </p:nvSpPr>
        <p:spPr>
          <a:xfrm rot="5400000">
            <a:off x="-902571" y="1846229"/>
            <a:ext cx="6028661" cy="2336201"/>
          </a:xfrm>
          <a:prstGeom prst="homePlate">
            <a:avLst>
              <a:gd name="adj" fmla="val 50000"/>
            </a:avLst>
          </a:prstGeom>
          <a:solidFill>
            <a:srgbClr val="42C7F1">
              <a:alpha val="50000"/>
            </a:srgbClr>
          </a:solidFill>
          <a:ln>
            <a:noFill/>
          </a:ln>
          <a:effectLst>
            <a:outerShdw dist="38100" dir="2700000" algn="tl" rotWithShape="0">
              <a:schemeClr val="accent4">
                <a:lumMod val="1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chemeClr val="tx1">
                  <a:lumMod val="75000"/>
                </a:schemeClr>
              </a:solidFill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943659" y="3715297"/>
            <a:ext cx="2332394" cy="10902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943659" y="922439"/>
            <a:ext cx="2332394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707EC66-4698-46A2-B037-4746DC2261C4}"/>
              </a:ext>
            </a:extLst>
          </p:cNvPr>
          <p:cNvSpPr txBox="1"/>
          <p:nvPr/>
        </p:nvSpPr>
        <p:spPr>
          <a:xfrm>
            <a:off x="3548583" y="460774"/>
            <a:ext cx="2127505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400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그래서 결론은</a:t>
            </a:r>
            <a:r>
              <a:rPr lang="en-US" altLang="ko-KR" sz="2400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?</a:t>
            </a:r>
            <a:endParaRPr lang="ko-KR" altLang="en-US" sz="2400" spc="-15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B439920-6DEB-4BD0-8E98-53BD94C02F43}"/>
              </a:ext>
            </a:extLst>
          </p:cNvPr>
          <p:cNvSpPr txBox="1"/>
          <p:nvPr/>
        </p:nvSpPr>
        <p:spPr>
          <a:xfrm>
            <a:off x="943659" y="2330301"/>
            <a:ext cx="1819729" cy="138499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800" dirty="0">
                <a:solidFill>
                  <a:schemeClr val="bg1"/>
                </a:solidFill>
              </a:rPr>
              <a:t>003</a:t>
            </a:r>
            <a:r>
              <a:rPr lang="ko-KR" altLang="en-US" sz="2800" dirty="0">
                <a:solidFill>
                  <a:schemeClr val="bg1"/>
                </a:solidFill>
              </a:rPr>
              <a:t>  </a:t>
            </a:r>
          </a:p>
          <a:p>
            <a:pPr lvl="0">
              <a:defRPr/>
            </a:pPr>
            <a:r>
              <a:rPr lang="ko-KR" altLang="en-US" sz="2800" dirty="0">
                <a:solidFill>
                  <a:schemeClr val="bg1"/>
                </a:solidFill>
              </a:rPr>
              <a:t>개발 방향 </a:t>
            </a:r>
            <a:endParaRPr lang="en-US" altLang="ko-KR" sz="2800" dirty="0">
              <a:solidFill>
                <a:schemeClr val="bg1"/>
              </a:solidFill>
            </a:endParaRPr>
          </a:p>
          <a:p>
            <a:pPr lvl="0">
              <a:defRPr/>
            </a:pPr>
            <a:r>
              <a:rPr lang="ko-KR" altLang="en-US" sz="2800" dirty="0">
                <a:solidFill>
                  <a:schemeClr val="bg1"/>
                </a:solidFill>
              </a:rPr>
              <a:t>결론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153AF54-0C1E-409E-AB58-6A060EE0407E}"/>
              </a:ext>
            </a:extLst>
          </p:cNvPr>
          <p:cNvSpPr txBox="1"/>
          <p:nvPr/>
        </p:nvSpPr>
        <p:spPr>
          <a:xfrm>
            <a:off x="3548583" y="1271208"/>
            <a:ext cx="7699758" cy="3231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200" dirty="0"/>
              <a:t>앞서 보았듯이</a:t>
            </a:r>
            <a:r>
              <a:rPr lang="en-US" altLang="ko-KR" sz="1200" dirty="0"/>
              <a:t>, </a:t>
            </a:r>
            <a:r>
              <a:rPr lang="ko-KR" altLang="en-US" sz="1200" dirty="0"/>
              <a:t>현세대에서 가장 인기있는 게임 플랫폼은 모바일 게임이고</a:t>
            </a:r>
            <a:r>
              <a:rPr lang="en-US" altLang="ko-KR" sz="1200" dirty="0"/>
              <a:t>, </a:t>
            </a:r>
            <a:r>
              <a:rPr lang="ko-KR" altLang="en-US" sz="1200" dirty="0"/>
              <a:t>모바일 게임 중 가장 인기있는 장르는 </a:t>
            </a:r>
            <a:r>
              <a:rPr lang="en-US" altLang="ko-KR" sz="1200" dirty="0"/>
              <a:t>‘</a:t>
            </a:r>
            <a:r>
              <a:rPr lang="ko-KR" altLang="en-US" sz="1200" dirty="0"/>
              <a:t>퍼즐</a:t>
            </a:r>
            <a:r>
              <a:rPr lang="en-US" altLang="ko-KR" sz="1200" dirty="0"/>
              <a:t>’</a:t>
            </a:r>
            <a:r>
              <a:rPr lang="ko-KR" altLang="en-US" sz="1200" dirty="0"/>
              <a:t>과 </a:t>
            </a:r>
            <a:r>
              <a:rPr lang="en-US" altLang="ko-KR" sz="1200" dirty="0"/>
              <a:t>‘</a:t>
            </a:r>
            <a:r>
              <a:rPr lang="ko-KR" altLang="en-US" sz="1200" dirty="0"/>
              <a:t>롤플레잉</a:t>
            </a:r>
            <a:r>
              <a:rPr lang="en-US" altLang="ko-KR" sz="1200" dirty="0"/>
              <a:t>’</a:t>
            </a:r>
            <a:r>
              <a:rPr lang="ko-KR" altLang="en-US" sz="1200" dirty="0"/>
              <a:t>이다</a:t>
            </a:r>
            <a:r>
              <a:rPr lang="en-US" altLang="ko-KR" sz="1200" dirty="0"/>
              <a:t>. </a:t>
            </a:r>
          </a:p>
          <a:p>
            <a:pPr>
              <a:defRPr/>
            </a:pPr>
            <a:endParaRPr lang="en-US" altLang="ko-KR" sz="1200" dirty="0"/>
          </a:p>
          <a:p>
            <a:pPr>
              <a:defRPr/>
            </a:pPr>
            <a:r>
              <a:rPr lang="ko-KR" altLang="en-US" sz="1600" b="1" dirty="0"/>
              <a:t>그렇다면</a:t>
            </a:r>
            <a:r>
              <a:rPr lang="en-US" altLang="ko-KR" sz="1600" b="1" dirty="0"/>
              <a:t>?</a:t>
            </a:r>
          </a:p>
          <a:p>
            <a:pPr>
              <a:defRPr/>
            </a:pPr>
            <a:endParaRPr lang="en-US" altLang="ko-KR" sz="1600" b="1" dirty="0"/>
          </a:p>
          <a:p>
            <a:pPr>
              <a:defRPr/>
            </a:pPr>
            <a:r>
              <a:rPr lang="en-US" altLang="ko-KR" sz="1200" dirty="0"/>
              <a:t>‘</a:t>
            </a:r>
            <a:r>
              <a:rPr lang="ko-KR" altLang="en-US" sz="1200" dirty="0"/>
              <a:t>퍼즐</a:t>
            </a:r>
            <a:r>
              <a:rPr lang="en-US" altLang="ko-KR" sz="1200" dirty="0"/>
              <a:t>’</a:t>
            </a:r>
            <a:r>
              <a:rPr lang="ko-KR" altLang="en-US" sz="1200" dirty="0"/>
              <a:t>장르와 </a:t>
            </a:r>
            <a:r>
              <a:rPr lang="en-US" altLang="ko-KR" sz="1200" dirty="0"/>
              <a:t>‘</a:t>
            </a:r>
            <a:r>
              <a:rPr lang="ko-KR" altLang="en-US" sz="1200" dirty="0"/>
              <a:t>롤플레잉</a:t>
            </a:r>
            <a:r>
              <a:rPr lang="en-US" altLang="ko-KR" sz="1200" dirty="0"/>
              <a:t>’</a:t>
            </a:r>
            <a:r>
              <a:rPr lang="ko-KR" altLang="en-US" sz="1200" dirty="0"/>
              <a:t>장르를 합한 게임을 만들면 되지 않을까</a:t>
            </a:r>
            <a:r>
              <a:rPr lang="en-US" altLang="ko-KR" sz="1200" dirty="0"/>
              <a:t>?</a:t>
            </a:r>
          </a:p>
          <a:p>
            <a:pPr>
              <a:defRPr/>
            </a:pPr>
            <a:endParaRPr lang="en-US" altLang="ko-KR" sz="1200" dirty="0"/>
          </a:p>
          <a:p>
            <a:pPr>
              <a:defRPr/>
            </a:pPr>
            <a:r>
              <a:rPr lang="ko-KR" altLang="en-US" sz="1200" dirty="0"/>
              <a:t>기본적인 장르는 롤플레잉 형식으로 하되</a:t>
            </a:r>
            <a:r>
              <a:rPr lang="en-US" altLang="ko-KR" sz="1200" dirty="0"/>
              <a:t>, </a:t>
            </a:r>
            <a:r>
              <a:rPr lang="ko-KR" altLang="en-US" sz="1200" dirty="0"/>
              <a:t>거기에 퍼즐 요소를 가미하면 더 뛰어난 게임을 만들 수 있다</a:t>
            </a:r>
            <a:r>
              <a:rPr lang="en-US" altLang="ko-KR" sz="1200" dirty="0"/>
              <a:t>.</a:t>
            </a:r>
          </a:p>
          <a:p>
            <a:pPr>
              <a:defRPr/>
            </a:pPr>
            <a:endParaRPr lang="en-US" altLang="ko-KR" sz="1200" dirty="0"/>
          </a:p>
          <a:p>
            <a:pPr>
              <a:defRPr/>
            </a:pPr>
            <a:r>
              <a:rPr lang="ko-KR" altLang="en-US" sz="1200" dirty="0"/>
              <a:t>하지만</a:t>
            </a:r>
            <a:r>
              <a:rPr lang="en-US" altLang="ko-KR" sz="1200" dirty="0"/>
              <a:t>, </a:t>
            </a:r>
            <a:r>
              <a:rPr lang="ko-KR" altLang="en-US" sz="1200" dirty="0"/>
              <a:t>퍼즐을 풂과 동시에 육성을 하는 것은 편하게 플레이를 즐길 이용자에게는 상당한 부담이 될 수 있다</a:t>
            </a:r>
            <a:r>
              <a:rPr lang="en-US" altLang="ko-KR" sz="1200" dirty="0"/>
              <a:t>.</a:t>
            </a:r>
          </a:p>
          <a:p>
            <a:pPr>
              <a:defRPr/>
            </a:pPr>
            <a:endParaRPr lang="en-US" altLang="ko-KR" sz="1200" dirty="0"/>
          </a:p>
          <a:p>
            <a:pPr>
              <a:defRPr/>
            </a:pPr>
            <a:r>
              <a:rPr lang="ko-KR" altLang="en-US" sz="1200" dirty="0"/>
              <a:t>팀원과의 논의 결과</a:t>
            </a:r>
            <a:r>
              <a:rPr lang="en-US" altLang="ko-KR" sz="1200" dirty="0"/>
              <a:t>, ‘</a:t>
            </a:r>
            <a:r>
              <a:rPr lang="ko-KR" altLang="en-US" sz="1200" dirty="0"/>
              <a:t>플레이 자체는 편하게 자동으로 되게끔 만들고 플레이를 준비하는 과정을 퍼즐 요소를     추가해보자</a:t>
            </a:r>
            <a:r>
              <a:rPr lang="en-US" altLang="ko-KR" sz="1200" dirty="0"/>
              <a:t>’</a:t>
            </a:r>
            <a:r>
              <a:rPr lang="ko-KR" altLang="en-US" sz="1200" dirty="0"/>
              <a:t>라 결론을 내리게 되었다</a:t>
            </a:r>
            <a:r>
              <a:rPr lang="en-US" altLang="ko-KR" sz="1200" dirty="0"/>
              <a:t>.</a:t>
            </a:r>
          </a:p>
          <a:p>
            <a:pPr>
              <a:defRPr/>
            </a:pPr>
            <a:endParaRPr lang="en-US" altLang="ko-KR" sz="1200" dirty="0"/>
          </a:p>
          <a:p>
            <a:pPr>
              <a:defRPr/>
            </a:pPr>
            <a:endParaRPr lang="en-US" altLang="ko-KR" sz="1200" dirty="0"/>
          </a:p>
          <a:p>
            <a:pPr>
              <a:defRPr/>
            </a:pPr>
            <a:r>
              <a:rPr lang="ko-KR" altLang="en-US" sz="1600" b="1" dirty="0"/>
              <a:t>즉</a:t>
            </a:r>
            <a:r>
              <a:rPr lang="en-US" altLang="ko-KR" sz="1600" b="1" dirty="0"/>
              <a:t>, </a:t>
            </a:r>
            <a:r>
              <a:rPr lang="ko-KR" altLang="en-US" sz="1600" b="1" dirty="0"/>
              <a:t>오토 형식의 플레이와 퍼즐 형식의 전투를 결합한 오토 </a:t>
            </a:r>
            <a:r>
              <a:rPr lang="en-US" altLang="ko-KR" sz="1600" b="1" dirty="0"/>
              <a:t>– </a:t>
            </a:r>
            <a:r>
              <a:rPr lang="ko-KR" altLang="en-US" sz="1600" b="1" dirty="0"/>
              <a:t>배틀 게임을 기획했다</a:t>
            </a:r>
            <a:r>
              <a:rPr lang="en-US" altLang="ko-KR" sz="1600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95091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1216189" y="3726199"/>
            <a:ext cx="2059864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216189" y="922439"/>
            <a:ext cx="2059864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216189" y="2448004"/>
            <a:ext cx="827471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200">
                <a:solidFill>
                  <a:schemeClr val="bg1"/>
                </a:solidFill>
              </a:rPr>
              <a:t>001</a:t>
            </a:r>
            <a:endParaRPr lang="ko-KR" altLang="en-US" sz="320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94709" y="3034877"/>
            <a:ext cx="1826141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200">
                <a:solidFill>
                  <a:schemeClr val="bg1"/>
                </a:solidFill>
              </a:rPr>
              <a:t>연구목적</a:t>
            </a:r>
          </a:p>
        </p:txBody>
      </p:sp>
      <p:sp>
        <p:nvSpPr>
          <p:cNvPr id="14" name="오각형 7"/>
          <p:cNvSpPr/>
          <p:nvPr/>
        </p:nvSpPr>
        <p:spPr>
          <a:xfrm rot="5400000">
            <a:off x="-902571" y="1846229"/>
            <a:ext cx="6028661" cy="2336201"/>
          </a:xfrm>
          <a:prstGeom prst="homePlate">
            <a:avLst>
              <a:gd name="adj" fmla="val 50000"/>
            </a:avLst>
          </a:prstGeom>
          <a:solidFill>
            <a:srgbClr val="42C7F1">
              <a:alpha val="50000"/>
            </a:srgbClr>
          </a:solidFill>
          <a:ln>
            <a:noFill/>
          </a:ln>
          <a:effectLst>
            <a:outerShdw dist="38100" dir="2700000" algn="tl" rotWithShape="0">
              <a:schemeClr val="accent4">
                <a:lumMod val="1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15" name="직선 연결선 14"/>
          <p:cNvCxnSpPr/>
          <p:nvPr/>
        </p:nvCxnSpPr>
        <p:spPr>
          <a:xfrm>
            <a:off x="943659" y="3715297"/>
            <a:ext cx="2332394" cy="10902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943659" y="922439"/>
            <a:ext cx="2332394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960208" y="2347832"/>
            <a:ext cx="2178802" cy="138499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800">
                <a:solidFill>
                  <a:schemeClr val="bg1"/>
                </a:solidFill>
              </a:rPr>
              <a:t>002</a:t>
            </a:r>
            <a:r>
              <a:rPr lang="ko-KR" altLang="en-US" sz="2800">
                <a:solidFill>
                  <a:schemeClr val="bg1"/>
                </a:solidFill>
              </a:rPr>
              <a:t>  </a:t>
            </a:r>
          </a:p>
          <a:p>
            <a:pPr lvl="0">
              <a:defRPr/>
            </a:pPr>
            <a:r>
              <a:rPr lang="ko-KR" altLang="en-US" sz="2800">
                <a:solidFill>
                  <a:schemeClr val="bg1"/>
                </a:solidFill>
              </a:rPr>
              <a:t>게임소개 및 </a:t>
            </a:r>
          </a:p>
          <a:p>
            <a:pPr lvl="0">
              <a:defRPr/>
            </a:pPr>
            <a:r>
              <a:rPr lang="ko-KR" altLang="en-US" sz="2800">
                <a:solidFill>
                  <a:schemeClr val="bg1"/>
                </a:solidFill>
              </a:rPr>
              <a:t>게임방법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rgbClr val="42c7f1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193464" y="347347"/>
            <a:ext cx="2710999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bg2">
                    <a:lumMod val="25000"/>
                  </a:schemeClr>
                </a:solidFill>
              </a:rPr>
              <a:t>02 </a:t>
            </a:r>
            <a:r>
              <a:rPr lang="ko-KR" altLang="en-US">
                <a:solidFill>
                  <a:schemeClr val="bg2">
                    <a:lumMod val="25000"/>
                  </a:schemeClr>
                </a:solidFill>
              </a:rPr>
              <a:t>게임소개 및 게임방법</a:t>
            </a:r>
            <a:endParaRPr lang="ko-KR" altLang="en-US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93464" y="675148"/>
            <a:ext cx="1415772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400">
                <a:solidFill>
                  <a:schemeClr val="bg2">
                    <a:lumMod val="25000"/>
                  </a:schemeClr>
                </a:solidFill>
              </a:rPr>
              <a:t>게임소개</a:t>
            </a:r>
            <a:endParaRPr lang="ko-KR" altLang="en-US" sz="2400" spc="-15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34" name="그룹 33"/>
          <p:cNvGrpSpPr/>
          <p:nvPr/>
        </p:nvGrpSpPr>
        <p:grpSpPr>
          <a:xfrm rot="0" flipH="1">
            <a:off x="11374568" y="0"/>
            <a:ext cx="579033" cy="1227831"/>
            <a:chOff x="1066216" y="-1"/>
            <a:chExt cx="2336201" cy="4953878"/>
          </a:xfrm>
          <a:solidFill>
            <a:srgbClr val="42c7f1">
              <a:alpha val="50000"/>
            </a:srgbClr>
          </a:solidFill>
          <a:effectLst>
            <a:outerShdw dist="12700" dir="2700000" algn="tl" rotWithShape="0">
              <a:schemeClr val="accent4">
                <a:lumMod val="10000"/>
                <a:alpha val="40000"/>
              </a:schemeClr>
            </a:outerShdw>
          </a:effectLst>
        </p:grpSpPr>
        <p:grpSp>
          <p:nvGrpSpPr>
            <p:cNvPr id="45" name="그룹 44"/>
            <p:cNvGrpSpPr/>
            <p:nvPr/>
          </p:nvGrpSpPr>
          <p:grpSpPr>
            <a:xfrm rot="0">
              <a:off x="1066216" y="-1"/>
              <a:ext cx="2336201" cy="4953878"/>
              <a:chOff x="662180" y="-1"/>
              <a:chExt cx="1884872" cy="4242180"/>
            </a:xfrm>
            <a:grpFill/>
          </p:grpSpPr>
          <p:sp>
            <p:nvSpPr>
              <p:cNvPr id="50" name="오각형 49"/>
              <p:cNvSpPr/>
              <p:nvPr/>
            </p:nvSpPr>
            <p:spPr>
              <a:xfrm rot="5400000">
                <a:off x="-516474" y="1178653"/>
                <a:ext cx="4242180" cy="1884872"/>
              </a:xfrm>
              <a:prstGeom prst="homePlate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cxnSp>
            <p:nvCxnSpPr>
              <p:cNvPr id="51" name="직선 연결선 50"/>
              <p:cNvCxnSpPr/>
              <p:nvPr/>
            </p:nvCxnSpPr>
            <p:spPr>
              <a:xfrm>
                <a:off x="793708" y="3111827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/>
              <p:cNvCxnSpPr/>
              <p:nvPr/>
            </p:nvCxnSpPr>
            <p:spPr>
              <a:xfrm>
                <a:off x="793708" y="710870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48" name="그림 47"/>
            <p:cNvPicPr>
              <a:picLocks noChangeAspect="1"/>
            </p:cNvPicPr>
            <p:nvPr/>
          </p:nvPicPr>
          <p:blipFill rotWithShape="1">
            <a:blip r:embed="rId2"/>
            <a:srcRect l="-3190" t="85300" r="14160" b="-2880"/>
            <a:stretch>
              <a:fillRect/>
            </a:stretch>
          </p:blipFill>
          <p:spPr>
            <a:xfrm>
              <a:off x="1599642" y="2337236"/>
              <a:ext cx="598243" cy="133491"/>
            </a:xfrm>
            <a:prstGeom prst="rect">
              <a:avLst/>
            </a:prstGeom>
            <a:grpFill/>
            <a:ln>
              <a:noFill/>
            </a:ln>
          </p:spPr>
        </p:pic>
      </p:grpSp>
      <p:sp>
        <p:nvSpPr>
          <p:cNvPr id="3" name="Rectangle 2"/>
          <p:cNvSpPr>
            <a:spLocks noChangeArrowheads="1"/>
          </p:cNvSpPr>
          <p:nvPr/>
        </p:nvSpPr>
        <p:spPr>
          <a:xfrm>
            <a:off x="-1839508" y="1618860"/>
            <a:ext cx="25547056" cy="95801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5947410" y="3381406"/>
            <a:ext cx="278130" cy="46478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endParaRPr lang="en-US" altLang="ko-KR" sz="2500">
              <a:solidFill>
                <a:srgbClr val="f8b03a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956934" y="4591364"/>
            <a:ext cx="278131" cy="44545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endParaRPr lang="en-US" altLang="ko-KR" sz="240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>
          <a:xfrm>
            <a:off x="-347807" y="-6740"/>
            <a:ext cx="21895160" cy="82106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3" name=""/>
          <p:cNvSpPr txBox="1"/>
          <p:nvPr/>
        </p:nvSpPr>
        <p:spPr>
          <a:xfrm>
            <a:off x="691672" y="1333815"/>
            <a:ext cx="10425837" cy="359730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endParaRPr/>
          </a:p>
        </p:txBody>
      </p:sp>
      <p:sp>
        <p:nvSpPr>
          <p:cNvPr id="54" name=""/>
          <p:cNvSpPr txBox="1"/>
          <p:nvPr/>
        </p:nvSpPr>
        <p:spPr>
          <a:xfrm>
            <a:off x="462367" y="1245621"/>
            <a:ext cx="10724445" cy="362199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defRPr/>
            </a:pPr>
            <a:r>
              <a:rPr lang="ko-KR" altLang="en-US"/>
              <a:t>오토 배틀 장르의 게임으로 자신만의 조합을 완성하여 적을 쓰러트린다</a:t>
            </a:r>
            <a:r>
              <a:rPr lang="en-US" altLang="ko-KR"/>
              <a:t>.</a:t>
            </a:r>
            <a:endParaRPr lang="en-US" altLang="ko-KR"/>
          </a:p>
        </p:txBody>
      </p:sp>
      <p:pic>
        <p:nvPicPr>
          <p:cNvPr id="55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32014" y="1781528"/>
            <a:ext cx="10269360" cy="50764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오늘의PPT색상테마046_상큼오렌지">
      <a:dk1>
        <a:srgbClr val="3a3838"/>
      </a:dk1>
      <a:lt1>
        <a:srgbClr val="ffffff"/>
      </a:lt1>
      <a:dk2>
        <a:srgbClr val="8a8686"/>
      </a:dk2>
      <a:lt2>
        <a:srgbClr val="f2f2f2"/>
      </a:lt2>
      <a:accent1>
        <a:srgbClr val="dc6721"/>
      </a:accent1>
      <a:accent2>
        <a:srgbClr val="f8b03a"/>
      </a:accent2>
      <a:accent3>
        <a:srgbClr val="ffd37c"/>
      </a:accent3>
      <a:accent4>
        <a:srgbClr val="fbe4c2"/>
      </a:accent4>
      <a:accent5>
        <a:srgbClr val="f6cae2"/>
      </a:accent5>
      <a:accent6>
        <a:srgbClr val="ff77c2"/>
      </a:accent6>
      <a:hlink>
        <a:srgbClr val="2b2929"/>
      </a:hlink>
      <a:folHlink>
        <a:srgbClr val="2b2929"/>
      </a:folHlink>
    </a:clrScheme>
    <a:fontScheme name="사용자 지정 2">
      <a:majorFont>
        <a:latin typeface="Arial"/>
        <a:ea typeface="나눔바른고딕"/>
        <a:cs typeface=""/>
      </a:majorFont>
      <a:minorFont>
        <a:latin typeface="Arial"/>
        <a:ea typeface="나눔바른고딕 Ultra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821</ep:Words>
  <ep:PresentationFormat>와이드스크린</ep:PresentationFormat>
  <ep:Paragraphs>211</ep:Paragraphs>
  <ep:Slides>25</ep:Slides>
  <ep:Notes>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ep:HeadingPairs>
  <ep:TitlesOfParts>
    <vt:vector size="26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2015-04-14T11:49:33.000</dcterms:created>
  <dc:creator>Saebyeol Yu</dc:creator>
  <cp:lastModifiedBy>op389</cp:lastModifiedBy>
  <dcterms:modified xsi:type="dcterms:W3CDTF">2021-11-23T15:33:37.692</dcterms:modified>
  <cp:revision>190</cp:revision>
  <dc:title>PowerPoint 프레젠테이션</dc:title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